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329" r:id="rId4"/>
    <p:sldId id="257" r:id="rId5"/>
    <p:sldId id="266" r:id="rId6"/>
    <p:sldId id="308" r:id="rId7"/>
    <p:sldId id="282" r:id="rId8"/>
    <p:sldId id="319" r:id="rId9"/>
    <p:sldId id="280" r:id="rId10"/>
    <p:sldId id="278" r:id="rId11"/>
    <p:sldId id="287" r:id="rId12"/>
    <p:sldId id="288" r:id="rId14"/>
    <p:sldId id="289" r:id="rId15"/>
    <p:sldId id="290" r:id="rId16"/>
    <p:sldId id="291" r:id="rId17"/>
    <p:sldId id="292" r:id="rId18"/>
  </p:sldIdLst>
  <p:sldSz cx="12192000" cy="6858000"/>
  <p:notesSz cx="6858000" cy="9144000"/>
  <p:custDataLst>
    <p:tags r:id="rId22"/>
  </p:custDataLst>
  <p:defaultTextStyle>
    <a:lvl1pPr marL="0" lvl="0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1pPr>
    <a:lvl2pPr marL="457200" lvl="1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2pPr>
    <a:lvl3pPr marL="914400" lvl="2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3pPr>
    <a:lvl4pPr marL="1371600" lvl="3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4pPr>
    <a:lvl5pPr marL="1828800" lvl="4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5pPr>
    <a:lvl6pPr marL="2286000" lvl="5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6pPr>
    <a:lvl7pPr marL="2743200" lvl="6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7pPr>
    <a:lvl8pPr marL="3200400" lvl="7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8pPr>
    <a:lvl9pPr marL="3657600" lvl="8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7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1621"/>
          </a:xfrm>
          <a:prstGeom prst="rect">
            <a:avLst/>
          </a:prstGeom>
        </p:spPr>
      </p:pic>
      <p:sp>
        <p:nvSpPr>
          <p:cNvPr id="9802" name="标题 9801"/>
          <p:cNvSpPr>
            <a:spLocks noGrp="1"/>
          </p:cNvSpPr>
          <p:nvPr>
            <p:ph type="ctrTitle"/>
          </p:nvPr>
        </p:nvSpPr>
        <p:spPr>
          <a:xfrm>
            <a:off x="1293585" y="1654628"/>
            <a:ext cx="4902201" cy="2728685"/>
          </a:xfrm>
        </p:spPr>
        <p:txBody>
          <a:bodyPr anchor="b" anchorCtr="0">
            <a:normAutofit/>
          </a:bodyPr>
          <a:lstStyle>
            <a:lvl1pPr lvl="0"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idx="10" hasCustomPrompt="1"/>
          </p:nvPr>
        </p:nvSpPr>
        <p:spPr>
          <a:xfrm>
            <a:off x="1293585" y="5118692"/>
            <a:ext cx="2135415" cy="296271"/>
          </a:xfrm>
          <a:prstGeom prst="roundRect">
            <a:avLst/>
          </a:prstGeom>
          <a:ln>
            <a:solidFill>
              <a:schemeClr val="accent2"/>
            </a:solidFill>
          </a:ln>
        </p:spPr>
        <p:txBody>
          <a:bodyPr vert="horz" anchor="ctr"/>
          <a:lstStyle>
            <a:lvl1pPr marL="0" lv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en-US"/>
              <a:t>Signature</a:t>
            </a:r>
            <a:endParaRPr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1" hasCustomPrompt="1"/>
          </p:nvPr>
        </p:nvSpPr>
        <p:spPr>
          <a:xfrm>
            <a:off x="1293585" y="5529856"/>
            <a:ext cx="2135415" cy="2962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anchor="ctr"/>
          <a:lstStyle>
            <a:lvl1pPr marL="0" lvl="0" indent="0" algn="l">
              <a:buNone/>
              <a:defRPr sz="1400" b="0">
                <a:solidFill>
                  <a:schemeClr val="accent1"/>
                </a:solidFill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en-US"/>
              <a:t>Date</a:t>
            </a:r>
            <a:endParaRPr 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1621"/>
          </a:xfrm>
          <a:prstGeom prst="rect">
            <a:avLst/>
          </a:prstGeom>
        </p:spPr>
      </p:pic>
      <p:sp>
        <p:nvSpPr>
          <p:cNvPr id="7" name="ïṩļiḓê"/>
          <p:cNvSpPr/>
          <p:nvPr/>
        </p:nvSpPr>
        <p:spPr>
          <a:xfrm>
            <a:off x="1396063" y="817453"/>
            <a:ext cx="6246129" cy="4655150"/>
          </a:xfrm>
          <a:custGeom>
            <a:avLst/>
            <a:gdLst/>
            <a:ahLst/>
            <a:cxnLst/>
            <a:rect l="l" t="t" r="r" b="b"/>
            <a:pathLst>
              <a:path w="6246129" h="4655150">
                <a:moveTo>
                  <a:pt x="1253506" y="4655150"/>
                </a:moveTo>
                <a:cubicBezTo>
                  <a:pt x="1537249" y="4442468"/>
                  <a:pt x="1666038" y="4178137"/>
                  <a:pt x="1588222" y="3913804"/>
                </a:cubicBezTo>
                <a:cubicBezTo>
                  <a:pt x="-189668" y="3241654"/>
                  <a:pt x="-542370" y="1625968"/>
                  <a:pt x="873732" y="640823"/>
                </a:cubicBezTo>
                <a:cubicBezTo>
                  <a:pt x="1699699" y="66222"/>
                  <a:pt x="2941543" y="-143603"/>
                  <a:pt x="4075422" y="99858"/>
                </a:cubicBezTo>
                <a:cubicBezTo>
                  <a:pt x="5892358" y="489983"/>
                  <a:pt x="6766730" y="1871113"/>
                  <a:pt x="5922547" y="3017510"/>
                </a:cubicBezTo>
                <a:cubicBezTo>
                  <a:pt x="5331403" y="3820280"/>
                  <a:pt x="4043398" y="4282074"/>
                  <a:pt x="2718572" y="4166243"/>
                </a:cubicBezTo>
                <a:cubicBezTo>
                  <a:pt x="2230216" y="4329211"/>
                  <a:pt x="2206725" y="4595484"/>
                  <a:pt x="1253506" y="4655150"/>
                </a:cubicBezTo>
                <a:close/>
              </a:path>
            </a:pathLst>
          </a:custGeom>
          <a:solidFill>
            <a:schemeClr val="accent2">
              <a:alpha val="68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accent3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2472871" y="1541463"/>
            <a:ext cx="5640615" cy="1621509"/>
          </a:xfrm>
        </p:spPr>
        <p:txBody>
          <a:bodyPr anchor="b">
            <a:normAutofit/>
          </a:bodyPr>
          <a:lstStyle>
            <a:lvl1pPr marL="0" lvl="0" indent="0" algn="l">
              <a:buFont typeface="Arial" panose="020B0604020202020204" pitchFamily="34" charset="0"/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Conclusion</a:t>
            </a:r>
            <a:endParaRPr lang="zh-CN"/>
          </a:p>
        </p:txBody>
      </p:sp>
      <p:sp>
        <p:nvSpPr>
          <p:cNvPr id="15" name="文本占位符 14"/>
          <p:cNvSpPr>
            <a:spLocks noGrp="1"/>
          </p:cNvSpPr>
          <p:nvPr>
            <p:ph type="body" idx="18" hasCustomPrompt="1"/>
          </p:nvPr>
        </p:nvSpPr>
        <p:spPr>
          <a:xfrm>
            <a:off x="2472871" y="3847699"/>
            <a:ext cx="5640615" cy="310871"/>
          </a:xfrm>
        </p:spPr>
        <p:txBody>
          <a:bodyPr vert="horz" lIns="91440" tIns="45720" rIns="91440" bIns="45720">
            <a:normAutofit/>
          </a:bodyPr>
          <a:lstStyle>
            <a:lvl1pPr marL="0" lvl="0" indent="0" algn="l">
              <a:buNone/>
              <a:defRPr lang="zh-CN" sz="1400">
                <a:solidFill>
                  <a:schemeClr val="accent3"/>
                </a:solidFill>
              </a:defRPr>
            </a:lvl1pPr>
            <a:lvl2pPr lvl="1">
              <a:defRPr lang="zh-CN" sz="2000"/>
            </a:lvl2pPr>
            <a:lvl3pPr lvl="2">
              <a:defRPr lang="zh-CN" sz="1800"/>
            </a:lvl3pPr>
            <a:lvl4pPr lvl="3">
              <a:defRPr lang="zh-CN" sz="1600"/>
            </a:lvl4pPr>
            <a:lvl5pPr lvl="4">
              <a:defRPr lang="zh-CN" sz="1600"/>
            </a:lvl5pPr>
          </a:lstStyle>
          <a:p>
            <a:pPr marL="228600" lvl="0" indent="-228600">
              <a:spcAft>
                <a:spcPts val="0"/>
              </a:spcAft>
              <a:buClrTx/>
              <a:buSzTx/>
            </a:pPr>
            <a:r>
              <a:rPr lang="en-US"/>
              <a:t>Data</a:t>
            </a:r>
            <a:endParaRPr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0" hasCustomPrompt="1"/>
          </p:nvPr>
        </p:nvSpPr>
        <p:spPr>
          <a:xfrm>
            <a:off x="2472873" y="3551428"/>
            <a:ext cx="5640615" cy="296271"/>
          </a:xfrm>
        </p:spPr>
        <p:txBody>
          <a:bodyPr vert="horz" anchor="ctr"/>
          <a:lstStyle>
            <a:lvl1pPr marL="0" lvl="0" indent="0" algn="l">
              <a:buNone/>
              <a:defRPr sz="1400" b="0">
                <a:solidFill>
                  <a:schemeClr val="accent3"/>
                </a:solidFill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en-US"/>
              <a:t>Signature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295400"/>
            <a:ext cx="6807200" cy="467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3200" y="787400"/>
            <a:ext cx="1828800" cy="14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295400"/>
            <a:ext cx="6807200" cy="467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3200" y="787400"/>
            <a:ext cx="1828800" cy="14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lt1"/>
              </a:solidFill>
            </a:endParaRPr>
          </a:p>
        </p:txBody>
      </p:sp>
      <p:sp>
        <p:nvSpPr>
          <p:cNvPr id="9" name="Picture Placeholder 9"/>
          <p:cNvSpPr>
            <a:spLocks noGrp="1"/>
          </p:cNvSpPr>
          <p:nvPr>
            <p:ph type="pic" idx="12"/>
          </p:nvPr>
        </p:nvSpPr>
        <p:spPr>
          <a:xfrm>
            <a:off x="5011471" y="1933576"/>
            <a:ext cx="2198955" cy="38957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lvl="0" indent="0">
              <a:buNone/>
              <a:defRPr sz="10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ahoma" panose="020B0604030504040204" pitchFamily="34" charset="0"/>
                <a:ea typeface="黑体" panose="02010609060101010101" charset="-122"/>
                <a:cs typeface="+mn-cs"/>
              </a:rPr>
            </a:fld>
            <a:endParaRPr lang="en-US" altLang="zh-CN" strike="noStrike" noProof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7559-0EB4-4D56-AEAA-1E4970504949}" type="datetimeFigureOut">
              <a:rPr lang="en-US"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F0E2-C7EB-4D75-BEC0-3235A892DFF8}" type="slidenum">
              <a:rPr lang="en-US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7559-0EB4-4D56-AEAA-1E4970504949}" type="datetimeFigureOut">
              <a:rPr lang="en-US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3F0E2-C7EB-4D75-BEC0-3235A892DFF8}" type="slidenum">
              <a:rPr lang="en-US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ightcloud.404name.top/&#13;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.xml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.xm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jpeg"/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hyperlink" Target="http://jmhui.gitee.io/jmprototype/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ḻi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ṣ1íḍê" hidden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588"/>
            <a:ext cx="1588" cy="1588"/>
          </a:xfrm>
          <a:prstGeom prst="rect">
            <a:avLst/>
          </a:prstGeom>
        </p:spPr>
      </p:pic>
      <p:sp>
        <p:nvSpPr>
          <p:cNvPr id="2" name="ïṥľiḓê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vert="horz" wrap="none" lIns="0" tIns="0" rIns="0" bIns="0" numCol="1" spcCol="0" anchor="ctr" anchorCtr="0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chemeClr val="lt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" name="íṥľïdè"/>
          <p:cNvSpPr>
            <a:spLocks noGrp="1"/>
          </p:cNvSpPr>
          <p:nvPr>
            <p:ph type="ctrTitle"/>
          </p:nvPr>
        </p:nvSpPr>
        <p:spPr>
          <a:xfrm>
            <a:off x="1038210" y="1612811"/>
            <a:ext cx="11279305" cy="1056002"/>
          </a:xfrm>
          <a:ln>
            <a:noFill/>
          </a:ln>
        </p:spPr>
        <p:txBody>
          <a:bodyPr anchor="b" anchorCtr="0">
            <a:normAutofit fontScale="90000"/>
          </a:bodyPr>
          <a:lstStyle/>
          <a:p>
            <a:pPr lvl="0"/>
            <a:r>
              <a:rPr lang="en-US" sz="7200" b="0" dirty="0" err="1">
                <a:ln w="31750" cap="rnd"/>
                <a:latin typeface="Impact" panose="020B0806030902050204"/>
                <a:ea typeface="微软雅黑" panose="020B0503020204020204" charset="-122"/>
              </a:rPr>
              <a:t>学业帮扶知识分享综合社区</a:t>
            </a:r>
            <a:endParaRPr lang="en-US" sz="7200" b="0" dirty="0">
              <a:ln w="31750" cap="rnd"/>
              <a:latin typeface="Impact" panose="020B0806030902050204"/>
              <a:ea typeface="微软雅黑" panose="020B0503020204020204" charset="-122"/>
            </a:endParaRPr>
          </a:p>
        </p:txBody>
      </p:sp>
      <p:sp>
        <p:nvSpPr>
          <p:cNvPr id="6" name="í$1idê"/>
          <p:cNvSpPr>
            <a:spLocks noGrp="1"/>
          </p:cNvSpPr>
          <p:nvPr>
            <p:ph type="body" idx="10"/>
          </p:nvPr>
        </p:nvSpPr>
        <p:spPr>
          <a:xfrm>
            <a:off x="1038210" y="4951424"/>
            <a:ext cx="2135415" cy="296271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n-US" b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汇报人：任航&amp;&amp;</a:t>
            </a:r>
            <a:r>
              <a:rPr lang="zh-CN" b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李灵智</a:t>
            </a:r>
            <a:endParaRPr lang="en-US" b="1">
              <a:solidFill>
                <a:srgbClr val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210" y="3258458"/>
            <a:ext cx="3821796" cy="9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第</a:t>
            </a:r>
            <a:r>
              <a:rPr lang="zh-CN" altLang="en-US" sz="32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八</a:t>
            </a:r>
            <a:r>
              <a:rPr lang="zh-CN" sz="32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小组</a:t>
            </a:r>
            <a:endParaRPr lang="en-US" sz="3200" b="1" dirty="0">
              <a:solidFill>
                <a:srgbClr val="FFFFFF"/>
              </a:solidFill>
              <a:latin typeface="Calibri" panose="020F0502020204030204"/>
              <a:ea typeface="微软雅黑" panose="020B0503020204020204" charset="-122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任航 </a:t>
            </a:r>
            <a:r>
              <a:rPr lang="en-US" sz="2000" b="1" dirty="0" err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李灵智</a:t>
            </a:r>
            <a:r>
              <a:rPr lang="en-US" sz="20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鞠怡</a:t>
            </a:r>
            <a:r>
              <a:rPr lang="en-US" sz="20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周巾琳</a:t>
            </a:r>
            <a:r>
              <a:rPr lang="en-US" sz="20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王涵</a:t>
            </a:r>
            <a:r>
              <a:rPr lang="en-US" sz="2000" b="1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 </a:t>
            </a:r>
            <a:endParaRPr lang="en-US" sz="2000" b="1" dirty="0">
              <a:solidFill>
                <a:srgbClr val="FFFFFF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0" y="5636895"/>
            <a:ext cx="5704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项目网址：</a:t>
            </a:r>
            <a:r>
              <a:rPr lang="zh-CN" altLang="en-US" b="1">
                <a:solidFill>
                  <a:srgbClr val="FF0000"/>
                </a:solidFill>
                <a:hlinkClick r:id="rId2" action="ppaction://hlinkfile"/>
              </a:rPr>
              <a:t>https://lightcloud.404name.top/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7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59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62" name="Freeform 30"/>
            <p:cNvSpPr>
              <a:spLocks noEditPoints="1"/>
            </p:cNvSpPr>
            <p:nvPr/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32"/>
            <p:cNvSpPr/>
            <p:nvPr/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5" name="Freeform 33"/>
            <p:cNvSpPr>
              <a:spLocks noEditPoints="1"/>
            </p:cNvSpPr>
            <p:nvPr/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34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08688" y="317922"/>
            <a:ext cx="44639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sz="3200" b="1">
                <a:solidFill>
                  <a:srgbClr val="2F414B"/>
                </a:solidFill>
                <a:latin typeface="Arial" panose="020B0604020202020204"/>
              </a:rPr>
              <a:t>个人总结</a:t>
            </a:r>
            <a:r>
              <a:rPr lang="en-US" sz="3200" b="1">
                <a:solidFill>
                  <a:srgbClr val="2F414B"/>
                </a:solidFill>
                <a:latin typeface="Arial" panose="020B0604020202020204"/>
              </a:rPr>
              <a:t>——</a:t>
            </a:r>
            <a:r>
              <a:rPr lang="zh-CN" sz="3200" b="1">
                <a:solidFill>
                  <a:srgbClr val="2F414B"/>
                </a:solidFill>
                <a:latin typeface="Arial" panose="020B0604020202020204"/>
              </a:rPr>
              <a:t>李灵智</a:t>
            </a:r>
            <a:endParaRPr lang="zh-CN" sz="3200" b="1">
              <a:solidFill>
                <a:srgbClr val="2F414B"/>
              </a:solidFill>
              <a:latin typeface="Arial" panose="020B0604020202020204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45" name="321"/>
            <p:cNvCxnSpPr/>
            <p:nvPr/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50" name="3 22"/>
            <p:cNvCxnSpPr/>
            <p:nvPr/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</p:grpSp>
      <p:grpSp>
        <p:nvGrpSpPr>
          <p:cNvPr id="72" name="组合 71"/>
          <p:cNvGrpSpPr/>
          <p:nvPr/>
        </p:nvGrpSpPr>
        <p:grpSpPr>
          <a:xfrm>
            <a:off x="10785064" y="1665017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73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4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5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793650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77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8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9" name="组合 18"/>
          <p:cNvGrpSpPr/>
          <p:nvPr/>
        </p:nvGrpSpPr>
        <p:grpSpPr>
          <a:xfrm>
            <a:off x="2237487" y="1785826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0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1021793" y="2914015"/>
              <a:ext cx="2442991" cy="224155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 通过这门课程了解到了更全面的软件开发流程，使用了很多专业的工具来辅助完成工作，提前制定计划降低风险，全局系统的编写了一个系统，收获很大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 对于开发流程、软件测试、团队合作、协同开发有了更深层次的认识，能够更具体清楚的去应对后面的更多挑战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6557800" y="1785826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9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1002837" y="2829348"/>
              <a:ext cx="2442991" cy="255905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 在文档和测试方面是自己没有注重的。发现写完代码再学和学完再写代码区别挺大，先计划再动手可以规避很多风险和不必要的时间浪费。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 对于项目开发的理解不够深入，从课堂上接触到了多少就发现自己不了解的地方也有多少，后期打算阅读一些经典书籍《人月神话》来整体再学一次。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sp>
        <p:nvSpPr>
          <p:cNvPr id="3" name="矩形 1"/>
          <p:cNvSpPr/>
          <p:nvPr>
            <p:custDataLst>
              <p:tags r:id="rId1"/>
            </p:custDataLst>
          </p:nvPr>
        </p:nvSpPr>
        <p:spPr>
          <a:xfrm>
            <a:off x="902335" y="205740"/>
            <a:ext cx="1925320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经验</a:t>
            </a:r>
            <a:r>
              <a:rPr lang="zh-CN" sz="2800" b="1" dirty="0">
                <a:ea typeface="微软雅黑" panose="020B0503020204020204" charset="-122"/>
              </a:rPr>
              <a:t>总结</a:t>
            </a:r>
            <a:endParaRPr lang="zh-CN" sz="2800" b="1" dirty="0"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7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59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62" name="Freeform 30"/>
            <p:cNvSpPr>
              <a:spLocks noEditPoints="1"/>
            </p:cNvSpPr>
            <p:nvPr/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32"/>
            <p:cNvSpPr/>
            <p:nvPr/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5" name="Freeform 33"/>
            <p:cNvSpPr>
              <a:spLocks noEditPoints="1"/>
            </p:cNvSpPr>
            <p:nvPr/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34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08688" y="317922"/>
            <a:ext cx="44639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sz="3200" b="1">
                <a:solidFill>
                  <a:srgbClr val="2F414B"/>
                </a:solidFill>
                <a:latin typeface="Arial" panose="020B0604020202020204"/>
              </a:rPr>
              <a:t>个人总结</a:t>
            </a:r>
            <a:r>
              <a:rPr lang="en-US" sz="3200" b="1">
                <a:solidFill>
                  <a:srgbClr val="2F414B"/>
                </a:solidFill>
                <a:latin typeface="Arial" panose="020B0604020202020204"/>
              </a:rPr>
              <a:t>——</a:t>
            </a:r>
            <a:r>
              <a:rPr lang="zh-CN" sz="3200" b="1">
                <a:solidFill>
                  <a:srgbClr val="2F414B"/>
                </a:solidFill>
                <a:latin typeface="Arial" panose="020B0604020202020204"/>
              </a:rPr>
              <a:t>任航</a:t>
            </a:r>
            <a:endParaRPr lang="zh-CN" sz="3200" b="1">
              <a:solidFill>
                <a:srgbClr val="2F414B"/>
              </a:solidFill>
              <a:latin typeface="Arial" panose="020B0604020202020204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45" name="321"/>
            <p:cNvCxnSpPr/>
            <p:nvPr/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50" name="3 22"/>
            <p:cNvCxnSpPr/>
            <p:nvPr/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</p:grpSp>
      <p:grpSp>
        <p:nvGrpSpPr>
          <p:cNvPr id="72" name="组合 71"/>
          <p:cNvGrpSpPr/>
          <p:nvPr/>
        </p:nvGrpSpPr>
        <p:grpSpPr>
          <a:xfrm>
            <a:off x="10785064" y="1665017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73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4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5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793650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77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8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6398850" y="1924524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9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1017046" y="2893276"/>
              <a:ext cx="2442991" cy="2227726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在开发过程中，由于初期开发计划和分工不明确，导致开发效率较慢。</a:t>
              </a:r>
              <a:endParaRPr lang="en-US" alt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 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开发前期沟通不足，导致开发效率较慢，工作无法有效进展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3.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项目部分功能没有达到预期目标，比如用户发表文章，系统接入支付功能等没有做的很好</a:t>
              </a:r>
              <a:endParaRPr 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36" name="组合 18"/>
          <p:cNvGrpSpPr/>
          <p:nvPr/>
        </p:nvGrpSpPr>
        <p:grpSpPr>
          <a:xfrm>
            <a:off x="2009609" y="1903332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43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1364188" y="2195706"/>
              <a:ext cx="1620253" cy="495007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  <a:endParaRPr lang="zh-CN" sz="2400" b="1" i="0" strike="noStrike" spc="0" dirty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1012862" y="2881695"/>
              <a:ext cx="2442991" cy="2227726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通过本次团队项目开发收获了团队管理，团队分工的经验和教训。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 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对于码云的使用更加熟练，特别是多人开发的时候，掌握了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git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项目管理工具</a:t>
              </a:r>
              <a:r>
                <a:rPr lang="en-US" altLang="zh-CN" sz="1400" b="1" dirty="0" err="1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github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 desktop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的使用。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3.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对于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Spring Boot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框架开发更加熟练，开发过程中学习到了一些新技术。</a:t>
              </a:r>
              <a:endParaRPr lang="en-US" alt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sp>
        <p:nvSpPr>
          <p:cNvPr id="3" name="矩形 1"/>
          <p:cNvSpPr/>
          <p:nvPr>
            <p:custDataLst>
              <p:tags r:id="rId1"/>
            </p:custDataLst>
          </p:nvPr>
        </p:nvSpPr>
        <p:spPr>
          <a:xfrm>
            <a:off x="902335" y="205740"/>
            <a:ext cx="1925320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经验</a:t>
            </a:r>
            <a:r>
              <a:rPr lang="zh-CN" sz="2800" b="1" dirty="0">
                <a:ea typeface="微软雅黑" panose="020B0503020204020204" charset="-122"/>
              </a:rPr>
              <a:t>总结</a:t>
            </a:r>
            <a:endParaRPr lang="zh-CN" sz="2800" b="1" dirty="0"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7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59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62" name="Freeform 30"/>
            <p:cNvSpPr>
              <a:spLocks noEditPoints="1"/>
            </p:cNvSpPr>
            <p:nvPr/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32"/>
            <p:cNvSpPr/>
            <p:nvPr/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5" name="Freeform 33"/>
            <p:cNvSpPr>
              <a:spLocks noEditPoints="1"/>
            </p:cNvSpPr>
            <p:nvPr/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34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08688" y="317922"/>
            <a:ext cx="44639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sz="3200" b="1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个人总结</a:t>
            </a:r>
            <a:r>
              <a:rPr lang="en-US" sz="3200" b="1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——鞠怡</a:t>
            </a:r>
            <a:endParaRPr lang="en-US" sz="3200" b="1">
              <a:solidFill>
                <a:srgbClr val="2F414B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45" name="321"/>
            <p:cNvCxnSpPr/>
            <p:nvPr/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50" name="3 22"/>
            <p:cNvCxnSpPr/>
            <p:nvPr/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</p:grpSp>
      <p:grpSp>
        <p:nvGrpSpPr>
          <p:cNvPr id="72" name="组合 71"/>
          <p:cNvGrpSpPr/>
          <p:nvPr/>
        </p:nvGrpSpPr>
        <p:grpSpPr>
          <a:xfrm>
            <a:off x="10785064" y="1665017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73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4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5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793650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77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8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9" name="组合 18"/>
          <p:cNvGrpSpPr/>
          <p:nvPr/>
        </p:nvGrpSpPr>
        <p:grpSpPr>
          <a:xfrm>
            <a:off x="6486784" y="1816254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0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1021793" y="2914015"/>
              <a:ext cx="2442991" cy="234950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    1.后台开发时的算法还是有待优化，业务逻辑分析可能还不够全面，在设计算法公式的时候考虑的可能还有所欠缺，要更加贴合实际，使实用性更好。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    2.画图和文档的编写还有有待提升，课堂上的讲解和课下的练习虽然让我熟悉了这方面的知识，但是在项目中运用发现自己也遇到了些许困难，画图的小效率并不高，一个图要改几遍才成，应该多多锻炼要更加全面迅速的进行分析绘画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1899419" y="1804581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9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976729" y="2770242"/>
              <a:ext cx="2442991" cy="255905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收获一：经过本次项目合作开发，学习到了许多团队合作的经验，比如团队的合理分工和合作开发工具的使用等等。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收获二：参与了后台的开发，接触了许多新技术的应用，熟悉了团队开发的流程，更加系统的按照计划进行开发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收获三：对于UML图的制作更加得心应手，熟练和绘图，掌握了文档编写规范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sp>
        <p:nvSpPr>
          <p:cNvPr id="3" name="矩形 1"/>
          <p:cNvSpPr/>
          <p:nvPr>
            <p:custDataLst>
              <p:tags r:id="rId1"/>
            </p:custDataLst>
          </p:nvPr>
        </p:nvSpPr>
        <p:spPr>
          <a:xfrm>
            <a:off x="902335" y="205740"/>
            <a:ext cx="1925320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经验</a:t>
            </a:r>
            <a:r>
              <a:rPr lang="zh-CN" sz="2800" b="1" dirty="0">
                <a:ea typeface="微软雅黑" panose="020B0503020204020204" charset="-122"/>
              </a:rPr>
              <a:t>总结</a:t>
            </a:r>
            <a:endParaRPr lang="zh-CN" sz="2800" b="1" dirty="0"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7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59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62" name="Freeform 30"/>
            <p:cNvSpPr>
              <a:spLocks noEditPoints="1"/>
            </p:cNvSpPr>
            <p:nvPr/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32"/>
            <p:cNvSpPr/>
            <p:nvPr/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5" name="Freeform 33"/>
            <p:cNvSpPr>
              <a:spLocks noEditPoints="1"/>
            </p:cNvSpPr>
            <p:nvPr/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34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08688" y="317922"/>
            <a:ext cx="44639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sz="3200" b="1" dirty="0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个人总结</a:t>
            </a:r>
            <a:r>
              <a:rPr lang="en-US" sz="3200" b="1" dirty="0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——</a:t>
            </a:r>
            <a:r>
              <a:rPr lang="en-US" sz="3200" b="1" dirty="0" err="1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周巾琳</a:t>
            </a:r>
            <a:endParaRPr lang="en-US" sz="3200" b="1" dirty="0">
              <a:solidFill>
                <a:srgbClr val="2F414B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45" name="321"/>
            <p:cNvCxnSpPr/>
            <p:nvPr/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50" name="3 22"/>
            <p:cNvCxnSpPr/>
            <p:nvPr/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</p:grpSp>
      <p:grpSp>
        <p:nvGrpSpPr>
          <p:cNvPr id="72" name="组合 71"/>
          <p:cNvGrpSpPr/>
          <p:nvPr/>
        </p:nvGrpSpPr>
        <p:grpSpPr>
          <a:xfrm>
            <a:off x="10785064" y="1665017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73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4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5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77" name="Freeform 16"/>
          <p:cNvSpPr>
            <a:spLocks noEditPoints="1"/>
          </p:cNvSpPr>
          <p:nvPr/>
        </p:nvSpPr>
        <p:spPr>
          <a:xfrm>
            <a:off x="10793650" y="3794566"/>
            <a:ext cx="273566" cy="249165"/>
          </a:xfrm>
          <a:custGeom>
            <a:avLst/>
            <a:gdLst/>
            <a:ahLst/>
            <a:cxnLst/>
            <a:rect l="0" t="0" r="r" b="b"/>
            <a:pathLst>
              <a:path w="623207" h="567616">
                <a:moveTo>
                  <a:pt x="431318" y="169334"/>
                </a:moveTo>
                <a:cubicBezTo>
                  <a:pt x="471079" y="204756"/>
                  <a:pt x="511704" y="241042"/>
                  <a:pt x="550600" y="278192"/>
                </a:cubicBezTo>
                <a:cubicBezTo>
                  <a:pt x="553193" y="280784"/>
                  <a:pt x="555787" y="282512"/>
                  <a:pt x="558380" y="284240"/>
                </a:cubicBezTo>
                <a:cubicBezTo>
                  <a:pt x="580853" y="304975"/>
                  <a:pt x="580853" y="304975"/>
                  <a:pt x="580853" y="304975"/>
                </a:cubicBezTo>
                <a:cubicBezTo>
                  <a:pt x="592954" y="317070"/>
                  <a:pt x="592954" y="317070"/>
                  <a:pt x="592954" y="317070"/>
                </a:cubicBezTo>
                <a:cubicBezTo>
                  <a:pt x="623207" y="348172"/>
                  <a:pt x="611106" y="393962"/>
                  <a:pt x="578260" y="407785"/>
                </a:cubicBezTo>
                <a:cubicBezTo>
                  <a:pt x="592090" y="443207"/>
                  <a:pt x="563566" y="476901"/>
                  <a:pt x="528127" y="475173"/>
                </a:cubicBezTo>
                <a:cubicBezTo>
                  <a:pt x="523805" y="504548"/>
                  <a:pt x="496145" y="524418"/>
                  <a:pt x="465893" y="516643"/>
                </a:cubicBezTo>
                <a:cubicBezTo>
                  <a:pt x="457249" y="553793"/>
                  <a:pt x="414031" y="567616"/>
                  <a:pt x="379456" y="546881"/>
                </a:cubicBezTo>
                <a:cubicBezTo>
                  <a:pt x="374270" y="543425"/>
                  <a:pt x="374270" y="543425"/>
                  <a:pt x="374270" y="543425"/>
                </a:cubicBezTo>
                <a:cubicBezTo>
                  <a:pt x="381185" y="534786"/>
                  <a:pt x="385507" y="524418"/>
                  <a:pt x="388100" y="513187"/>
                </a:cubicBezTo>
                <a:cubicBezTo>
                  <a:pt x="397608" y="519235"/>
                  <a:pt x="404523" y="524418"/>
                  <a:pt x="415759" y="523554"/>
                </a:cubicBezTo>
                <a:cubicBezTo>
                  <a:pt x="423539" y="522691"/>
                  <a:pt x="431318" y="518371"/>
                  <a:pt x="433047" y="510595"/>
                </a:cubicBezTo>
                <a:cubicBezTo>
                  <a:pt x="433911" y="507139"/>
                  <a:pt x="433911" y="503684"/>
                  <a:pt x="433047" y="498500"/>
                </a:cubicBezTo>
                <a:cubicBezTo>
                  <a:pt x="390693" y="464806"/>
                  <a:pt x="390693" y="464806"/>
                  <a:pt x="390693" y="464806"/>
                </a:cubicBezTo>
                <a:cubicBezTo>
                  <a:pt x="383778" y="458758"/>
                  <a:pt x="382049" y="448391"/>
                  <a:pt x="388100" y="441479"/>
                </a:cubicBezTo>
                <a:cubicBezTo>
                  <a:pt x="393286" y="434568"/>
                  <a:pt x="403658" y="433704"/>
                  <a:pt x="410573" y="438887"/>
                </a:cubicBezTo>
                <a:cubicBezTo>
                  <a:pt x="458113" y="476037"/>
                  <a:pt x="458113" y="476037"/>
                  <a:pt x="458113" y="476037"/>
                </a:cubicBezTo>
                <a:cubicBezTo>
                  <a:pt x="469350" y="485541"/>
                  <a:pt x="480587" y="488996"/>
                  <a:pt x="490095" y="481221"/>
                </a:cubicBezTo>
                <a:cubicBezTo>
                  <a:pt x="491824" y="479493"/>
                  <a:pt x="493552" y="476901"/>
                  <a:pt x="494417" y="474309"/>
                </a:cubicBezTo>
                <a:cubicBezTo>
                  <a:pt x="496145" y="469990"/>
                  <a:pt x="497874" y="463078"/>
                  <a:pt x="492688" y="459622"/>
                </a:cubicBezTo>
                <a:cubicBezTo>
                  <a:pt x="437369" y="415561"/>
                  <a:pt x="437369" y="415561"/>
                  <a:pt x="437369" y="415561"/>
                </a:cubicBezTo>
                <a:cubicBezTo>
                  <a:pt x="430454" y="410377"/>
                  <a:pt x="428725" y="400009"/>
                  <a:pt x="434775" y="393098"/>
                </a:cubicBezTo>
                <a:cubicBezTo>
                  <a:pt x="439962" y="385322"/>
                  <a:pt x="450334" y="384458"/>
                  <a:pt x="457249" y="389642"/>
                </a:cubicBezTo>
                <a:cubicBezTo>
                  <a:pt x="515161" y="435431"/>
                  <a:pt x="515161" y="435431"/>
                  <a:pt x="515161" y="435431"/>
                </a:cubicBezTo>
                <a:cubicBezTo>
                  <a:pt x="516026" y="435431"/>
                  <a:pt x="516026" y="436295"/>
                  <a:pt x="516890" y="436295"/>
                </a:cubicBezTo>
                <a:cubicBezTo>
                  <a:pt x="535906" y="453574"/>
                  <a:pt x="567023" y="428520"/>
                  <a:pt x="535906" y="403465"/>
                </a:cubicBezTo>
                <a:cubicBezTo>
                  <a:pt x="474536" y="357676"/>
                  <a:pt x="474536" y="357676"/>
                  <a:pt x="474536" y="357676"/>
                </a:cubicBezTo>
                <a:cubicBezTo>
                  <a:pt x="467621" y="352492"/>
                  <a:pt x="465893" y="342125"/>
                  <a:pt x="471943" y="335213"/>
                </a:cubicBezTo>
                <a:cubicBezTo>
                  <a:pt x="477129" y="327438"/>
                  <a:pt x="487502" y="326574"/>
                  <a:pt x="494417" y="331757"/>
                </a:cubicBezTo>
                <a:cubicBezTo>
                  <a:pt x="554922" y="377547"/>
                  <a:pt x="554922" y="377547"/>
                  <a:pt x="554922" y="377547"/>
                </a:cubicBezTo>
                <a:cubicBezTo>
                  <a:pt x="560973" y="381003"/>
                  <a:pt x="569616" y="376683"/>
                  <a:pt x="573074" y="370635"/>
                </a:cubicBezTo>
                <a:cubicBezTo>
                  <a:pt x="579989" y="361996"/>
                  <a:pt x="579124" y="349900"/>
                  <a:pt x="569616" y="340397"/>
                </a:cubicBezTo>
                <a:cubicBezTo>
                  <a:pt x="557515" y="327438"/>
                  <a:pt x="557515" y="327438"/>
                  <a:pt x="557515" y="327438"/>
                </a:cubicBezTo>
                <a:cubicBezTo>
                  <a:pt x="395015" y="180566"/>
                  <a:pt x="395015" y="180566"/>
                  <a:pt x="395015" y="180566"/>
                </a:cubicBezTo>
                <a:cubicBezTo>
                  <a:pt x="391557" y="177110"/>
                  <a:pt x="394150" y="171062"/>
                  <a:pt x="399337" y="171062"/>
                </a:cubicBezTo>
                <a:cubicBezTo>
                  <a:pt x="408845" y="171062"/>
                  <a:pt x="419217" y="171062"/>
                  <a:pt x="428725" y="169334"/>
                </a:cubicBezTo>
                <a:cubicBezTo>
                  <a:pt x="429589" y="169334"/>
                  <a:pt x="430454" y="169334"/>
                  <a:pt x="431318" y="169334"/>
                </a:cubicBezTo>
                <a:close/>
                <a:moveTo>
                  <a:pt x="74335" y="306703"/>
                </a:moveTo>
                <a:cubicBezTo>
                  <a:pt x="57048" y="285104"/>
                  <a:pt x="55319" y="254866"/>
                  <a:pt x="50998" y="226355"/>
                </a:cubicBezTo>
                <a:cubicBezTo>
                  <a:pt x="30253" y="206484"/>
                  <a:pt x="30253" y="206484"/>
                  <a:pt x="30253" y="206484"/>
                </a:cubicBezTo>
                <a:cubicBezTo>
                  <a:pt x="14694" y="189205"/>
                  <a:pt x="0" y="177110"/>
                  <a:pt x="0" y="152055"/>
                </a:cubicBezTo>
                <a:cubicBezTo>
                  <a:pt x="0" y="139096"/>
                  <a:pt x="5186" y="127001"/>
                  <a:pt x="13830" y="116633"/>
                </a:cubicBezTo>
                <a:cubicBezTo>
                  <a:pt x="100266" y="23327"/>
                  <a:pt x="100266" y="23327"/>
                  <a:pt x="100266" y="23327"/>
                </a:cubicBezTo>
                <a:cubicBezTo>
                  <a:pt x="119282" y="2592"/>
                  <a:pt x="150399" y="0"/>
                  <a:pt x="172009" y="17279"/>
                </a:cubicBezTo>
                <a:cubicBezTo>
                  <a:pt x="185838" y="26782"/>
                  <a:pt x="191025" y="32830"/>
                  <a:pt x="209176" y="39742"/>
                </a:cubicBezTo>
                <a:cubicBezTo>
                  <a:pt x="214362" y="41470"/>
                  <a:pt x="218684" y="43198"/>
                  <a:pt x="219549" y="43198"/>
                </a:cubicBezTo>
                <a:cubicBezTo>
                  <a:pt x="245480" y="39742"/>
                  <a:pt x="273139" y="27646"/>
                  <a:pt x="302528" y="28510"/>
                </a:cubicBezTo>
                <a:cubicBezTo>
                  <a:pt x="291291" y="36286"/>
                  <a:pt x="247208" y="70844"/>
                  <a:pt x="245480" y="70844"/>
                </a:cubicBezTo>
                <a:cubicBezTo>
                  <a:pt x="238565" y="72572"/>
                  <a:pt x="231650" y="74300"/>
                  <a:pt x="224735" y="75164"/>
                </a:cubicBezTo>
                <a:cubicBezTo>
                  <a:pt x="208312" y="77756"/>
                  <a:pt x="179788" y="63932"/>
                  <a:pt x="168551" y="55293"/>
                </a:cubicBezTo>
                <a:cubicBezTo>
                  <a:pt x="152128" y="43198"/>
                  <a:pt x="152128" y="43198"/>
                  <a:pt x="152128" y="43198"/>
                </a:cubicBezTo>
                <a:cubicBezTo>
                  <a:pt x="143485" y="36286"/>
                  <a:pt x="131383" y="38014"/>
                  <a:pt x="124469" y="45789"/>
                </a:cubicBezTo>
                <a:cubicBezTo>
                  <a:pt x="38032" y="139096"/>
                  <a:pt x="38032" y="139096"/>
                  <a:pt x="38032" y="139096"/>
                </a:cubicBezTo>
                <a:cubicBezTo>
                  <a:pt x="31117" y="146872"/>
                  <a:pt x="31117" y="158967"/>
                  <a:pt x="38032" y="166743"/>
                </a:cubicBezTo>
                <a:cubicBezTo>
                  <a:pt x="45811" y="175382"/>
                  <a:pt x="50998" y="181430"/>
                  <a:pt x="59641" y="190069"/>
                </a:cubicBezTo>
                <a:cubicBezTo>
                  <a:pt x="69149" y="198709"/>
                  <a:pt x="82115" y="210804"/>
                  <a:pt x="83843" y="222035"/>
                </a:cubicBezTo>
                <a:cubicBezTo>
                  <a:pt x="86436" y="241906"/>
                  <a:pt x="88165" y="270417"/>
                  <a:pt x="99402" y="285104"/>
                </a:cubicBezTo>
                <a:cubicBezTo>
                  <a:pt x="88165" y="291152"/>
                  <a:pt x="82115" y="297199"/>
                  <a:pt x="74335" y="3067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5" tIns="45719" rIns="91435" bIns="45719" numCol="1" anchor="t" anchorCtr="0"/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zh-CN" sz="1705">
              <a:solidFill>
                <a:srgbClr val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29" name="组合 18"/>
          <p:cNvGrpSpPr/>
          <p:nvPr/>
        </p:nvGrpSpPr>
        <p:grpSpPr>
          <a:xfrm>
            <a:off x="6486784" y="1816254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0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1353814" y="1957397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959547" y="2516834"/>
              <a:ext cx="2442991" cy="264795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不足一：由于采用增量开发模式，未能灵活的对原形设计进行更改或完善。对原型设计知识学习较浅，仍有很多路要走。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不足二：虽然之前学习过数据库的设计和使用，但也是简单的增删改查和SpringMVC框架的的使用，后台开发的知识比较学习的比较浅显还没能灵活运用，后台代码的编写和灵活开发还有很长的路要走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1899419" y="1804581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9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12316" y="1944158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959547" y="2463876"/>
              <a:ext cx="2422242" cy="285750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indent="0" algn="l" defTabSz="444500">
                <a:lnSpc>
                  <a:spcPct val="150000"/>
                </a:lnSpc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收获一：根据需求进行原形设计更加得心应手，据客户需求，获取要开发的功能，再实现功能展示，再后期根据客户需求来修改。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indent="0" algn="l" defTabSz="444500">
                <a:lnSpc>
                  <a:spcPct val="150000"/>
                </a:lnSpc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收获二：这次初期列出了清晰的开发计划与流程，学到了对限时开发的经验，以及更多的团队合作经验。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sp>
        <p:nvSpPr>
          <p:cNvPr id="3" name="矩形 1"/>
          <p:cNvSpPr/>
          <p:nvPr>
            <p:custDataLst>
              <p:tags r:id="rId1"/>
            </p:custDataLst>
          </p:nvPr>
        </p:nvSpPr>
        <p:spPr>
          <a:xfrm>
            <a:off x="902335" y="205740"/>
            <a:ext cx="1925320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经验</a:t>
            </a:r>
            <a:r>
              <a:rPr lang="zh-CN" sz="2800" b="1" dirty="0">
                <a:ea typeface="微软雅黑" panose="020B0503020204020204" charset="-122"/>
              </a:rPr>
              <a:t>总结</a:t>
            </a:r>
            <a:endParaRPr lang="zh-CN" sz="2800" b="1" dirty="0"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7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59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62" name="Freeform 30"/>
            <p:cNvSpPr>
              <a:spLocks noEditPoints="1"/>
            </p:cNvSpPr>
            <p:nvPr/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32"/>
            <p:cNvSpPr/>
            <p:nvPr/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5" name="Freeform 33"/>
            <p:cNvSpPr>
              <a:spLocks noEditPoints="1"/>
            </p:cNvSpPr>
            <p:nvPr/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34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08688" y="317922"/>
            <a:ext cx="44639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sz="3200" b="1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个人总结</a:t>
            </a:r>
            <a:r>
              <a:rPr lang="en-US" sz="3200" b="1">
                <a:solidFill>
                  <a:srgbClr val="2F414B"/>
                </a:solidFill>
                <a:latin typeface="Arial" panose="020B0604020202020204"/>
                <a:ea typeface="微软雅黑" panose="020B0503020204020204" charset="-122"/>
              </a:rPr>
              <a:t>——王涵</a:t>
            </a:r>
            <a:endParaRPr lang="en-US" sz="3200" b="1">
              <a:solidFill>
                <a:srgbClr val="2F414B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45" name="321"/>
            <p:cNvCxnSpPr/>
            <p:nvPr/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50" name="3 22"/>
            <p:cNvCxnSpPr/>
            <p:nvPr/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2"/>
              </a:solidFill>
              <a:prstDash val="solid"/>
              <a:miter/>
            </a:ln>
          </p:spPr>
        </p:cxnSp>
      </p:grpSp>
      <p:grpSp>
        <p:nvGrpSpPr>
          <p:cNvPr id="72" name="组合 71"/>
          <p:cNvGrpSpPr/>
          <p:nvPr/>
        </p:nvGrpSpPr>
        <p:grpSpPr>
          <a:xfrm>
            <a:off x="10785064" y="1665017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73" name="Freeform 9"/>
            <p:cNvSpPr>
              <a:spLocks noEditPoints="1"/>
            </p:cNvSpPr>
            <p:nvPr/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4" name="Freeform 10"/>
            <p:cNvSpPr>
              <a:spLocks noEditPoints="1"/>
            </p:cNvSpPr>
            <p:nvPr/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5" name="Freeform 11"/>
            <p:cNvSpPr/>
            <p:nvPr/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793650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77" name="Freeform 16"/>
            <p:cNvSpPr>
              <a:spLocks noEditPoints="1"/>
            </p:cNvSpPr>
            <p:nvPr/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8" name="Freeform 17"/>
            <p:cNvSpPr>
              <a:spLocks noEditPoints="1"/>
            </p:cNvSpPr>
            <p:nvPr/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9" name="组合 18"/>
          <p:cNvGrpSpPr/>
          <p:nvPr/>
        </p:nvGrpSpPr>
        <p:grpSpPr>
          <a:xfrm>
            <a:off x="6486784" y="1816254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0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1021793" y="2914015"/>
              <a:ext cx="2442991" cy="160020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1.在阅读文档和资料过程中，有时缺乏耐心以及细心。导致效率有些低下。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2.动手能力有待提升，有时看似简单的事情在自己动手操作时往往会出现错误。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1899419" y="1804581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9" name="î$ľíḑe"/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1364188" y="2195706"/>
              <a:ext cx="1620253" cy="55245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  <a:endParaRPr lang="zh-CN" sz="2400" b="1" i="0" strike="noStrike" spc="0">
                <a:solidFill>
                  <a:srgbClr val="FFFFFF"/>
                </a:solidFill>
                <a:latin typeface="思源黑体 CN Bold"/>
                <a:ea typeface="思源黑体 CN Bold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1021793" y="2914015"/>
              <a:ext cx="2442991" cy="224155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1.在本次项目开发中，我主要学习到了前端后端的测试，通过在网上查询资料以及阅读文档，我对网络测试也有了更深的认识与了解，并深知测试的重要性。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2.在本次项目中，我也与他人合作，增强了我的沟通与协作能力。</a:t>
              </a:r>
              <a:endParaRPr lang="zh-CN" sz="1400" b="1" i="0" strike="noStrike" spc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sp>
        <p:nvSpPr>
          <p:cNvPr id="3" name="矩形 1"/>
          <p:cNvSpPr/>
          <p:nvPr>
            <p:custDataLst>
              <p:tags r:id="rId1"/>
            </p:custDataLst>
          </p:nvPr>
        </p:nvSpPr>
        <p:spPr>
          <a:xfrm>
            <a:off x="902335" y="205740"/>
            <a:ext cx="1925320" cy="5219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经验</a:t>
            </a:r>
            <a:r>
              <a:rPr lang="zh-CN" sz="2800" b="1" dirty="0">
                <a:ea typeface="微软雅黑" panose="020B0503020204020204" charset="-122"/>
              </a:rPr>
              <a:t>总结</a:t>
            </a:r>
            <a:endParaRPr lang="zh-CN" sz="2800" b="1" dirty="0"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ḷí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Sḻíḍè" hidden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588"/>
            <a:ext cx="1588" cy="1588"/>
          </a:xfrm>
          <a:prstGeom prst="rect">
            <a:avLst/>
          </a:prstGeom>
        </p:spPr>
      </p:pic>
      <p:sp>
        <p:nvSpPr>
          <p:cNvPr id="2" name="ïşļîďê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vert="horz" wrap="none" lIns="0" tIns="0" rIns="0" bIns="0" numCol="1" spcCol="0" anchor="ctr" anchorCtr="0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lt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íŝliḍê"/>
          <p:cNvSpPr>
            <a:spLocks noGrp="1"/>
          </p:cNvSpPr>
          <p:nvPr>
            <p:ph type="ctrTitle"/>
          </p:nvPr>
        </p:nvSpPr>
        <p:spPr>
          <a:xfrm>
            <a:off x="2548285" y="1965669"/>
            <a:ext cx="5640615" cy="1621509"/>
          </a:xfrm>
        </p:spPr>
        <p:txBody>
          <a:bodyPr>
            <a:normAutofit fontScale="90000"/>
          </a:bodyPr>
          <a:lstStyle/>
          <a:p>
            <a:r>
              <a:rPr lang="en-US" sz="8000" b="1">
                <a:solidFill>
                  <a:schemeClr val="bg1"/>
                </a:solidFill>
                <a:ea typeface="微软雅黑" panose="020B0503020204020204" charset="-122"/>
              </a:rPr>
              <a:t>Thanks</a:t>
            </a:r>
            <a:br>
              <a:rPr lang="en-US" b="1">
                <a:solidFill>
                  <a:schemeClr val="bg1"/>
                </a:solidFill>
                <a:ea typeface="微软雅黑" panose="020B0503020204020204" charset="-122"/>
              </a:rPr>
            </a:br>
            <a:r>
              <a:rPr lang="zh-CN" b="1">
                <a:solidFill>
                  <a:schemeClr val="bg1"/>
                </a:solidFill>
                <a:ea typeface="微软雅黑" panose="020B0503020204020204" charset="-122"/>
              </a:rPr>
              <a:t>感谢观看</a:t>
            </a:r>
            <a:endParaRPr lang="zh-CN" b="1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71253" y="35242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atin typeface="黑体" panose="02010609060101010101" charset="-122"/>
                <a:ea typeface="黑体" panose="02010609060101010101" charset="-122"/>
              </a:rPr>
              <a:t>目</a:t>
            </a:r>
            <a:r>
              <a:rPr lang="en-US" altLang="zh-CN" sz="4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>
                <a:latin typeface="黑体" panose="02010609060101010101" charset="-122"/>
                <a:ea typeface="黑体" panose="02010609060101010101" charset="-122"/>
              </a:rPr>
              <a:t>录</a:t>
            </a:r>
            <a:endParaRPr lang="zh-CN" altLang="en-US" sz="4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8260" y="1191895"/>
            <a:ext cx="4064000" cy="5071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eaLnBrk="1" fontAlgn="auto" latinLnBrk="0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团队介绍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 eaLnBrk="1" fontAlgn="auto" latinLnBrk="0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项目实现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711200" eaLnBrk="1" fontAlgn="auto" latinLnBrk="0" hangingPunct="1">
              <a:lnSpc>
                <a:spcPct val="130000"/>
              </a:lnSpc>
              <a:buFont typeface="+mj-lt"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2.1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系统功能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711200" eaLnBrk="1" fontAlgn="auto" latinLnBrk="0" hangingPunct="1">
              <a:lnSpc>
                <a:spcPct val="130000"/>
              </a:lnSpc>
              <a:buFont typeface="+mj-lt"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2.2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原型设计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711200" eaLnBrk="1" fontAlgn="auto" latinLnBrk="0" hangingPunct="1">
              <a:lnSpc>
                <a:spcPct val="130000"/>
              </a:lnSpc>
              <a:buFont typeface="+mj-lt"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2.3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系统设计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711200" eaLnBrk="1" fontAlgn="auto" latinLnBrk="0" hangingPunct="1">
              <a:lnSpc>
                <a:spcPct val="130000"/>
              </a:lnSpc>
              <a:buFont typeface="+mj-lt"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2.4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系统测试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711200" eaLnBrk="1" fontAlgn="auto" latinLnBrk="0" hangingPunct="1">
              <a:lnSpc>
                <a:spcPct val="130000"/>
              </a:lnSpc>
              <a:buFont typeface="+mj-lt"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2.5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团队合作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indent="0" algn="l" eaLnBrk="1" fontAlgn="auto" latinLnBrk="0" hangingPunct="1">
              <a:lnSpc>
                <a:spcPct val="130000"/>
              </a:lnSpc>
              <a:buClrTx/>
              <a:buSzTx/>
              <a:buFont typeface="+mj-lt"/>
              <a:buAutoNum type="arabicPeriod" startAt="3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ea"/>
              </a:rPr>
              <a:t>亮点展示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indent="0" algn="l" eaLnBrk="1" fontAlgn="auto" latinLnBrk="0" hangingPunct="1">
              <a:lnSpc>
                <a:spcPct val="130000"/>
              </a:lnSpc>
              <a:buClrTx/>
              <a:buSzTx/>
              <a:buFont typeface="+mj-lt"/>
              <a:buAutoNum type="arabicPeriod" startAt="3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ea"/>
              </a:rPr>
              <a:t>经验总结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0037" y="589000"/>
            <a:ext cx="3091280" cy="5143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>
                <a:latin typeface="Calibri" panose="020F0502020204030204"/>
                <a:ea typeface="微软雅黑" panose="020B0503020204020204" charset="-122"/>
              </a:rPr>
              <a:t>小组成员&amp;&amp;分工</a:t>
            </a:r>
            <a:endParaRPr lang="zh-CN" sz="2800" b="1">
              <a:latin typeface="Calibri" panose="020F0502020204030204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615677" y="2005836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4820095" y="1926436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6900646" y="2115090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sp>
        <p:nvSpPr>
          <p:cNvPr id="7" name="îṧļîďe"/>
          <p:cNvSpPr txBox="1"/>
          <p:nvPr/>
        </p:nvSpPr>
        <p:spPr>
          <a:xfrm>
            <a:off x="678029" y="1305586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sz="2400" b="1" i="1">
                <a:latin typeface="Calibri" panose="020F0502020204030204"/>
                <a:ea typeface="微软雅黑" panose="020B0503020204020204" charset="-122"/>
              </a:rPr>
              <a:t>任航</a:t>
            </a:r>
            <a:endParaRPr lang="en-US" sz="2400" b="1" i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4" name="ïṣḷïḍe"/>
          <p:cNvSpPr/>
          <p:nvPr/>
        </p:nvSpPr>
        <p:spPr>
          <a:xfrm>
            <a:off x="5229988" y="3603861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ea typeface="微软雅黑" panose="020B0503020204020204" charset="-122"/>
              </a:rPr>
              <a:t>工作内容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17" name="iṡlïḑè"/>
          <p:cNvSpPr txBox="1"/>
          <p:nvPr/>
        </p:nvSpPr>
        <p:spPr>
          <a:xfrm>
            <a:off x="464778" y="3200735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工作量：</a:t>
            </a:r>
            <a:r>
              <a:rPr lang="en-US" sz="1400" b="1">
                <a:ea typeface="微软雅黑" panose="020B0503020204020204" charset="-122"/>
              </a:rPr>
              <a:t>21</a:t>
            </a:r>
            <a:r>
              <a:rPr lang="en-US" sz="1400" b="1">
                <a:latin typeface="Calibri" panose="020F0502020204030204"/>
                <a:ea typeface="微软雅黑" panose="020B0503020204020204" charset="-122"/>
              </a:rPr>
              <a:t> %</a:t>
            </a:r>
            <a:endParaRPr lang="en-US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8" name="iṥľíďé"/>
          <p:cNvSpPr txBox="1"/>
          <p:nvPr/>
        </p:nvSpPr>
        <p:spPr>
          <a:xfrm>
            <a:off x="2700453" y="3195765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>
                <a:ea typeface="微软雅黑" panose="020B0503020204020204" charset="-122"/>
              </a:rPr>
              <a:t>工作量：</a:t>
            </a:r>
            <a:r>
              <a:rPr lang="en-US" sz="1400" b="1">
                <a:ea typeface="微软雅黑" panose="020B0503020204020204" charset="-122"/>
              </a:rPr>
              <a:t>22 %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19" name="íṡľïḍe"/>
          <p:cNvSpPr txBox="1"/>
          <p:nvPr/>
        </p:nvSpPr>
        <p:spPr>
          <a:xfrm>
            <a:off x="4788546" y="3214988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>
                <a:ea typeface="微软雅黑" panose="020B0503020204020204" charset="-122"/>
              </a:rPr>
              <a:t>工作量：</a:t>
            </a:r>
            <a:r>
              <a:rPr lang="en-US" sz="1400" b="1">
                <a:ea typeface="微软雅黑" panose="020B0503020204020204" charset="-122"/>
              </a:rPr>
              <a:t>19 %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20" name="ïṩḷïḍè"/>
          <p:cNvSpPr txBox="1"/>
          <p:nvPr/>
        </p:nvSpPr>
        <p:spPr>
          <a:xfrm>
            <a:off x="6972518" y="3195766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>
                <a:ea typeface="微软雅黑" panose="020B0503020204020204" charset="-122"/>
              </a:rPr>
              <a:t>工作量：</a:t>
            </a:r>
            <a:r>
              <a:rPr lang="en-US" sz="1400" b="1">
                <a:ea typeface="微软雅黑" panose="020B0503020204020204" charset="-122"/>
              </a:rPr>
              <a:t>19 %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21" name="iṥ1ïḋe"/>
          <p:cNvSpPr/>
          <p:nvPr/>
        </p:nvSpPr>
        <p:spPr>
          <a:xfrm>
            <a:off x="7403840" y="3609573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ea typeface="微软雅黑" panose="020B0503020204020204" charset="-122"/>
              </a:rPr>
              <a:t>工作内容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32" name="ïṣ1iďé"/>
          <p:cNvSpPr/>
          <p:nvPr/>
        </p:nvSpPr>
        <p:spPr>
          <a:xfrm>
            <a:off x="9347545" y="4259420"/>
            <a:ext cx="1927139" cy="17243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buClrTx/>
              <a:buSzTx/>
              <a:buFontTx/>
            </a:pPr>
            <a:r>
              <a:rPr lang="zh-CN" b="1" i="0" strike="noStrike" kern="100" spc="0">
                <a:latin typeface="Times New Roman" panose="02020603050405020304"/>
                <a:ea typeface="宋体" panose="02010600030101010101" pitchFamily="2" charset="-122"/>
                <a:cs typeface="+mn-ea"/>
              </a:rPr>
              <a:t>负责项目前台，后台测试工作,并将检测到存在的BUG及时向开发人员反馈，并编写项目测试文档。</a:t>
            </a:r>
            <a:endParaRPr lang="zh-CN" b="1" i="0" strike="noStrike" kern="100" spc="0">
              <a:latin typeface="Times New Roman" panose="02020603050405020304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0" name="îṧļîďe"/>
          <p:cNvSpPr txBox="1"/>
          <p:nvPr/>
        </p:nvSpPr>
        <p:spPr>
          <a:xfrm>
            <a:off x="2749489" y="1305586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sz="2400" b="1" i="1">
                <a:latin typeface="Calibri" panose="020F0502020204030204"/>
                <a:ea typeface="微软雅黑" panose="020B0503020204020204" charset="-122"/>
              </a:rPr>
              <a:t>李灵智</a:t>
            </a:r>
            <a:endParaRPr lang="en-US" sz="2400" b="1" i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1" name="îṧļîďe"/>
          <p:cNvSpPr txBox="1"/>
          <p:nvPr/>
        </p:nvSpPr>
        <p:spPr>
          <a:xfrm>
            <a:off x="4946727" y="1305586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sz="2400" b="1" i="1">
                <a:latin typeface="Calibri" panose="020F0502020204030204"/>
                <a:ea typeface="微软雅黑" panose="020B0503020204020204" charset="-122"/>
              </a:rPr>
              <a:t>鞠怡</a:t>
            </a:r>
            <a:endParaRPr lang="zh-CN" sz="2400" b="1" i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42" name="îṧļîďe"/>
          <p:cNvSpPr txBox="1"/>
          <p:nvPr/>
        </p:nvSpPr>
        <p:spPr>
          <a:xfrm>
            <a:off x="9261929" y="1305586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sz="2400" b="1" i="1">
                <a:solidFill>
                  <a:srgbClr val="000000"/>
                </a:solidFill>
                <a:latin typeface="Calibri" panose="020F0502020204030204"/>
                <a:ea typeface="微软雅黑" panose="020B0503020204020204" charset="-122"/>
              </a:rPr>
              <a:t>王涵</a:t>
            </a:r>
            <a:endParaRPr lang="en-US" sz="2400" b="1" i="1">
              <a:latin typeface="Calibri" panose="020F0502020204030204"/>
              <a:ea typeface="微软雅黑" panose="020B0503020204020204" charset="-122"/>
            </a:endParaRPr>
          </a:p>
        </p:txBody>
      </p:sp>
      <p:cxnSp>
        <p:nvCxnSpPr>
          <p:cNvPr id="43" name="直接连接符 5"/>
          <p:cNvCxnSpPr/>
          <p:nvPr/>
        </p:nvCxnSpPr>
        <p:spPr>
          <a:xfrm>
            <a:off x="9019312" y="2115090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sp>
        <p:nvSpPr>
          <p:cNvPr id="44" name="ïṩḷïḍè"/>
          <p:cNvSpPr txBox="1"/>
          <p:nvPr/>
        </p:nvSpPr>
        <p:spPr>
          <a:xfrm>
            <a:off x="9123740" y="3195765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>
                <a:ea typeface="微软雅黑" panose="020B0503020204020204" charset="-122"/>
              </a:rPr>
              <a:t>工作量：</a:t>
            </a:r>
            <a:r>
              <a:rPr lang="en-US" sz="1400" b="1">
                <a:ea typeface="微软雅黑" panose="020B0503020204020204" charset="-122"/>
              </a:rPr>
              <a:t>19 %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45" name="iṥ1ïḋe"/>
          <p:cNvSpPr/>
          <p:nvPr/>
        </p:nvSpPr>
        <p:spPr>
          <a:xfrm>
            <a:off x="9665122" y="3611840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ea typeface="微软雅黑" panose="020B0503020204020204" charset="-122"/>
              </a:rPr>
              <a:t>工作内容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57" name="ïṣ1iďé"/>
          <p:cNvSpPr/>
          <p:nvPr/>
        </p:nvSpPr>
        <p:spPr>
          <a:xfrm>
            <a:off x="6900646" y="3991678"/>
            <a:ext cx="2134944" cy="19926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sz="1800" b="1" kern="100">
                <a:latin typeface="Times New Roman" panose="02020603050405020304"/>
                <a:ea typeface="宋体" panose="02010600030101010101" pitchFamily="2" charset="-122"/>
              </a:rPr>
              <a:t>负责网页端原型设计和制作，页面布局，页面美工，</a:t>
            </a:r>
            <a:r>
              <a:rPr lang="en-US" sz="1800" b="1" kern="100">
                <a:latin typeface="Times New Roman" panose="02020603050405020304"/>
                <a:ea typeface="宋体" panose="02010600030101010101" pitchFamily="2" charset="-122"/>
              </a:rPr>
              <a:t>UI</a:t>
            </a:r>
            <a:r>
              <a:rPr lang="zh-CN" sz="1800" b="1" kern="100">
                <a:latin typeface="Times New Roman" panose="02020603050405020304"/>
                <a:ea typeface="宋体" panose="02010600030101010101" pitchFamily="2" charset="-122"/>
              </a:rPr>
              <a:t>设计及数据库设计工作。</a:t>
            </a:r>
            <a:endParaRPr lang="en-US" sz="1100" b="1">
              <a:ea typeface="微软雅黑" panose="020B0503020204020204" charset="-122"/>
            </a:endParaRPr>
          </a:p>
        </p:txBody>
      </p:sp>
      <p:sp>
        <p:nvSpPr>
          <p:cNvPr id="58" name="îṧļîďe"/>
          <p:cNvSpPr txBox="1"/>
          <p:nvPr/>
        </p:nvSpPr>
        <p:spPr>
          <a:xfrm>
            <a:off x="7064574" y="1305586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sz="2400" b="1" i="1">
                <a:ea typeface="微软雅黑" panose="020B0503020204020204" charset="-122"/>
              </a:rPr>
              <a:t>周巾琳</a:t>
            </a:r>
            <a:endParaRPr lang="en-US" sz="2400" b="1" i="1"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59" name="图片 58"/>
          <p:cNvPicPr/>
          <p:nvPr/>
        </p:nvPicPr>
        <p:blipFill>
          <a:blip r:embed="rId1"/>
          <a:stretch>
            <a:fillRect/>
          </a:stretch>
        </p:blipFill>
        <p:spPr>
          <a:xfrm>
            <a:off x="298363" y="407707"/>
            <a:ext cx="682153" cy="724537"/>
          </a:xfrm>
          <a:prstGeom prst="rect">
            <a:avLst/>
          </a:prstGeom>
        </p:spPr>
      </p:pic>
      <p:sp>
        <p:nvSpPr>
          <p:cNvPr id="62" name="í$liďe"/>
          <p:cNvSpPr/>
          <p:nvPr/>
        </p:nvSpPr>
        <p:spPr>
          <a:xfrm>
            <a:off x="113030" y="4017010"/>
            <a:ext cx="2503805" cy="20250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sz="1800" b="1" kern="100">
                <a:ea typeface="宋体" panose="02010600030101010101" pitchFamily="2" charset="-122"/>
              </a:rPr>
              <a:t>负责制定项目开发计划，定期组织组员开会统一开发进度，分配项目任务，后台部分业务开发，</a:t>
            </a:r>
            <a:r>
              <a:rPr lang="zh-CN" b="1" kern="100"/>
              <a:t>移动端</a:t>
            </a:r>
            <a:r>
              <a:rPr lang="zh-CN" sz="1800" b="1" kern="100">
                <a:ea typeface="宋体" panose="02010600030101010101" pitchFamily="2" charset="-122"/>
              </a:rPr>
              <a:t>原型设计，文档编写，</a:t>
            </a:r>
            <a:r>
              <a:rPr lang="en-US" sz="1800" b="1" kern="100">
                <a:ea typeface="宋体" panose="02010600030101010101" pitchFamily="2" charset="-122"/>
              </a:rPr>
              <a:t>ppt</a:t>
            </a:r>
            <a:r>
              <a:rPr lang="zh-CN" sz="1800" b="1" kern="100">
                <a:ea typeface="宋体" panose="02010600030101010101" pitchFamily="2" charset="-122"/>
              </a:rPr>
              <a:t>设计。</a:t>
            </a:r>
            <a:endParaRPr lang="en-US" sz="1100" b="1">
              <a:ea typeface="微软雅黑" panose="020B0503020204020204" charset="-122"/>
            </a:endParaRPr>
          </a:p>
        </p:txBody>
      </p:sp>
      <p:sp>
        <p:nvSpPr>
          <p:cNvPr id="95" name="ïṣ1iďé"/>
          <p:cNvSpPr/>
          <p:nvPr/>
        </p:nvSpPr>
        <p:spPr>
          <a:xfrm>
            <a:off x="4890272" y="3964437"/>
            <a:ext cx="1997209" cy="2194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负责各类图包图的设计，各种绘图，完成后台部分业务开发的任务、协助完成文档编写工作。</a:t>
            </a:r>
            <a:endParaRPr lang="en-US" sz="1100" b="1" dirty="0">
              <a:ea typeface="微软雅黑" panose="020B0503020204020204" charset="-122"/>
            </a:endParaRPr>
          </a:p>
        </p:txBody>
      </p:sp>
      <p:sp>
        <p:nvSpPr>
          <p:cNvPr id="98" name="í$liďe"/>
          <p:cNvSpPr/>
          <p:nvPr/>
        </p:nvSpPr>
        <p:spPr>
          <a:xfrm>
            <a:off x="2558535" y="3801254"/>
            <a:ext cx="2275051" cy="24664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indent="0" algn="just" eaLnBrk="1" fontAlgn="auto" latinLnBrk="0" hangingPunct="1">
              <a:spcBef>
                <a:spcPct val="0"/>
              </a:spcBef>
            </a:pPr>
            <a:r>
              <a:rPr 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负责项目主要开发工作，完成前台业务逻辑开发，后台</a:t>
            </a:r>
            <a:r>
              <a:rPr lang="zh-CN" altLang="en-US" sz="1800" b="1" kern="100" dirty="0">
                <a:latin typeface="Times New Roman" panose="02020603050405020304"/>
                <a:ea typeface="宋体" panose="02010600030101010101" pitchFamily="2" charset="-122"/>
              </a:rPr>
              <a:t>部分</a:t>
            </a:r>
            <a:r>
              <a:rPr 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业务开发，协助完成项目测试，文档编写，</a:t>
            </a:r>
            <a:r>
              <a:rPr lang="en-US" sz="1800" b="1" kern="100" dirty="0">
                <a:latin typeface="Times New Roman" panose="02020603050405020304"/>
                <a:ea typeface="宋体" panose="02010600030101010101" pitchFamily="2" charset="-122"/>
              </a:rPr>
              <a:t>ppt</a:t>
            </a:r>
            <a:r>
              <a:rPr 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设计工作。</a:t>
            </a:r>
            <a:endParaRPr lang="en-US" sz="1100" b="1" dirty="0">
              <a:ea typeface="微软雅黑" panose="020B0503020204020204" charset="-122"/>
            </a:endParaRPr>
          </a:p>
        </p:txBody>
      </p:sp>
      <p:sp>
        <p:nvSpPr>
          <p:cNvPr id="67" name="ïṣḷïḍe"/>
          <p:cNvSpPr/>
          <p:nvPr/>
        </p:nvSpPr>
        <p:spPr>
          <a:xfrm>
            <a:off x="905397" y="3578008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ea typeface="微软雅黑" panose="020B0503020204020204" charset="-122"/>
              </a:rPr>
              <a:t>工作内容</a:t>
            </a:r>
            <a:endParaRPr lang="en-US" sz="1400" b="1">
              <a:ea typeface="微软雅黑" panose="020B0503020204020204" charset="-122"/>
            </a:endParaRPr>
          </a:p>
        </p:txBody>
      </p:sp>
      <p:sp>
        <p:nvSpPr>
          <p:cNvPr id="68" name="ïṣḷïḍe"/>
          <p:cNvSpPr/>
          <p:nvPr/>
        </p:nvSpPr>
        <p:spPr>
          <a:xfrm>
            <a:off x="3136466" y="3603861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ea typeface="微软雅黑" panose="020B0503020204020204" charset="-122"/>
              </a:rPr>
              <a:t>工作内容</a:t>
            </a:r>
            <a:endParaRPr lang="en-US" sz="1400" b="1"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93" y="2021322"/>
            <a:ext cx="1093171" cy="1093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04" y="2201749"/>
            <a:ext cx="1416366" cy="929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39" y="2123625"/>
            <a:ext cx="1007614" cy="1007614"/>
          </a:xfrm>
          <a:prstGeom prst="rect">
            <a:avLst/>
          </a:prstGeom>
        </p:spPr>
      </p:pic>
      <p:pic>
        <p:nvPicPr>
          <p:cNvPr id="99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122" y="2062781"/>
            <a:ext cx="1068458" cy="1068458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5266736" y="2298029"/>
            <a:ext cx="1186814" cy="897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6720" y="49657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1"/>
          <p:cNvSpPr/>
          <p:nvPr/>
        </p:nvSpPr>
        <p:spPr>
          <a:xfrm>
            <a:off x="902423" y="205554"/>
            <a:ext cx="309128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>
                <a:ea typeface="微软雅黑" panose="020B0503020204020204" charset="-122"/>
              </a:rPr>
              <a:t>系统功能</a:t>
            </a:r>
            <a:endParaRPr lang="zh-CN" sz="2800" b="1"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76" name="图片 75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170" y="145415"/>
            <a:ext cx="84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2.1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微信图片_202312262152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9225" y="728980"/>
            <a:ext cx="9353550" cy="5772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902" y="201228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800" b="1">
                <a:ea typeface="微软雅黑" panose="020B0503020204020204" charset="-122"/>
                <a:cs typeface="+mn-ea"/>
              </a:rPr>
              <a:t>原型设计</a:t>
            </a:r>
            <a:endParaRPr lang="zh-CN">
              <a:ea typeface="微软雅黑" panose="020B050302020402020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18"/>
            <a:ext cx="5989599" cy="591968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202403" y="2697830"/>
            <a:ext cx="5675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/>
              <a:t>优秀且规范的原型设计一方面利于我们团队合作开发的</a:t>
            </a:r>
            <a:endParaRPr lang="en-US"/>
          </a:p>
          <a:p>
            <a:r>
              <a:rPr lang="zh-CN"/>
              <a:t>时候进行交流和沟通，言之有物，不是空想，另一方面</a:t>
            </a:r>
            <a:endParaRPr lang="en-US"/>
          </a:p>
          <a:p>
            <a:r>
              <a:rPr lang="zh-CN"/>
              <a:t>有利用让开发者保持清醒的开发思路，提高开发速度，</a:t>
            </a:r>
            <a:endParaRPr lang="en-US"/>
          </a:p>
          <a:p>
            <a:r>
              <a:rPr lang="zh-CN"/>
              <a:t>大大的节约开发时间。</a:t>
            </a:r>
            <a:endParaRPr lang="zh-CN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60" y="893724"/>
            <a:ext cx="7405040" cy="59419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12560" y="354965"/>
            <a:ext cx="5192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4"/>
              </a:rPr>
              <a:t>原型链接：http://jmhui.gitee.io/jmprototype/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9850" y="170815"/>
            <a:ext cx="846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2.2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609" y="294639"/>
            <a:ext cx="9100850" cy="6268720"/>
          </a:xfrm>
          <a:prstGeom prst="rect">
            <a:avLst/>
          </a:prstGeom>
          <a:noFill/>
        </p:spPr>
      </p:pic>
      <p:sp>
        <p:nvSpPr>
          <p:cNvPr id="5" name="íṡ1iḋê"/>
          <p:cNvSpPr/>
          <p:nvPr/>
        </p:nvSpPr>
        <p:spPr>
          <a:xfrm>
            <a:off x="9462196" y="38098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单一职责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6" name="íṡ1iḋê"/>
          <p:cNvSpPr/>
          <p:nvPr/>
        </p:nvSpPr>
        <p:spPr>
          <a:xfrm>
            <a:off x="9462195" y="137666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里氏替换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7" name="íṡ1iḋê"/>
          <p:cNvSpPr/>
          <p:nvPr/>
        </p:nvSpPr>
        <p:spPr>
          <a:xfrm>
            <a:off x="9462195" y="237234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依赖倒置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8" name="íṡ1iḋê"/>
          <p:cNvSpPr/>
          <p:nvPr/>
        </p:nvSpPr>
        <p:spPr>
          <a:xfrm>
            <a:off x="9462196" y="336802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接口隔离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9" name="íṡ1iḋê"/>
          <p:cNvSpPr/>
          <p:nvPr/>
        </p:nvSpPr>
        <p:spPr>
          <a:xfrm>
            <a:off x="9462195" y="436370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迪米特法则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0" name="íṡ1iḋê"/>
          <p:cNvSpPr/>
          <p:nvPr/>
        </p:nvSpPr>
        <p:spPr>
          <a:xfrm>
            <a:off x="9462195" y="5359380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>
                <a:latin typeface="Calibri" panose="020F0502020204030204"/>
                <a:ea typeface="微软雅黑" panose="020B0503020204020204" charset="-122"/>
              </a:rPr>
              <a:t>开闭原则</a:t>
            </a:r>
            <a:endParaRPr lang="zh-CN" sz="1400" b="1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12902" y="201228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2800" b="1">
                <a:ea typeface="微软雅黑" panose="020B0503020204020204" charset="-122"/>
                <a:cs typeface="+mn-ea"/>
              </a:rPr>
              <a:t>系统设计</a:t>
            </a:r>
            <a:endParaRPr lang="zh-CN">
              <a:ea typeface="微软雅黑" panose="020B0503020204020204" charset="-122"/>
            </a:endParaRPr>
          </a:p>
        </p:txBody>
      </p:sp>
      <p:pic>
        <p:nvPicPr>
          <p:cNvPr id="25" name="图片 2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9690" y="165100"/>
            <a:ext cx="1031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2.3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812902" y="201228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2800" b="1">
                <a:ea typeface="微软雅黑" panose="020B0503020204020204" charset="-122"/>
                <a:cs typeface="+mn-ea"/>
              </a:rPr>
              <a:t>系统</a:t>
            </a:r>
            <a:r>
              <a:rPr lang="zh-CN" sz="2800" b="1">
                <a:ea typeface="微软雅黑" panose="020B0503020204020204" charset="-122"/>
                <a:cs typeface="+mn-ea"/>
              </a:rPr>
              <a:t>测试</a:t>
            </a:r>
            <a:endParaRPr lang="zh-CN" sz="2800" b="1">
              <a:ea typeface="微软雅黑" panose="020B0503020204020204" charset="-122"/>
              <a:cs typeface="+mn-ea"/>
            </a:endParaRPr>
          </a:p>
        </p:txBody>
      </p:sp>
      <p:pic>
        <p:nvPicPr>
          <p:cNvPr id="25" name="图片 24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304"/>
          <a:stretch>
            <a:fillRect/>
          </a:stretch>
        </p:blipFill>
        <p:spPr>
          <a:xfrm>
            <a:off x="812800" y="824865"/>
            <a:ext cx="11053445" cy="57073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9690" y="149860"/>
            <a:ext cx="824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2.4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1867" y="34140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ea typeface="微软雅黑" panose="020B0503020204020204" charset="-122"/>
              </a:rPr>
              <a:t>团队</a:t>
            </a:r>
            <a:r>
              <a:rPr lang="zh-CN" sz="3600" b="1" dirty="0">
                <a:ea typeface="微软雅黑" panose="020B0503020204020204" charset="-122"/>
              </a:rPr>
              <a:t>合作</a:t>
            </a:r>
            <a:endParaRPr lang="zh-CN" sz="3600" b="1" dirty="0"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5166" y="2765672"/>
            <a:ext cx="933149" cy="207641"/>
            <a:chOff x="5927376" y="1990086"/>
            <a:chExt cx="2554491" cy="324782"/>
          </a:xfrm>
        </p:grpSpPr>
        <p:sp>
          <p:nvSpPr>
            <p:cNvPr id="24" name="ïṣļiḋe"/>
            <p:cNvSpPr/>
            <p:nvPr/>
          </p:nvSpPr>
          <p:spPr>
            <a:xfrm>
              <a:off x="5927376" y="1990086"/>
              <a:ext cx="337247" cy="324782"/>
            </a:xfrm>
            <a:custGeom>
              <a:avLst/>
              <a:gdLst/>
              <a:ahLst/>
              <a:cxnLst/>
              <a:rect l="l" t="t" r="r" b="b"/>
              <a:pathLst>
                <a:path w="337247" h="324782">
                  <a:moveTo>
                    <a:pt x="119739" y="228539"/>
                  </a:moveTo>
                  <a:lnTo>
                    <a:pt x="119739" y="252828"/>
                  </a:lnTo>
                  <a:lnTo>
                    <a:pt x="162769" y="252828"/>
                  </a:lnTo>
                  <a:lnTo>
                    <a:pt x="162769" y="228539"/>
                  </a:lnTo>
                  <a:close/>
                  <a:moveTo>
                    <a:pt x="38696" y="228539"/>
                  </a:moveTo>
                  <a:lnTo>
                    <a:pt x="38696" y="252828"/>
                  </a:lnTo>
                  <a:lnTo>
                    <a:pt x="81728" y="252828"/>
                  </a:lnTo>
                  <a:lnTo>
                    <a:pt x="81728" y="228539"/>
                  </a:lnTo>
                  <a:close/>
                  <a:moveTo>
                    <a:pt x="255140" y="208349"/>
                  </a:moveTo>
                  <a:lnTo>
                    <a:pt x="255140" y="229678"/>
                  </a:lnTo>
                  <a:lnTo>
                    <a:pt x="307826" y="229678"/>
                  </a:lnTo>
                  <a:lnTo>
                    <a:pt x="307826" y="208349"/>
                  </a:lnTo>
                  <a:close/>
                  <a:moveTo>
                    <a:pt x="119739" y="188084"/>
                  </a:moveTo>
                  <a:lnTo>
                    <a:pt x="119739" y="212372"/>
                  </a:lnTo>
                  <a:lnTo>
                    <a:pt x="162769" y="212372"/>
                  </a:lnTo>
                  <a:lnTo>
                    <a:pt x="162769" y="188084"/>
                  </a:lnTo>
                  <a:close/>
                  <a:moveTo>
                    <a:pt x="38696" y="188084"/>
                  </a:moveTo>
                  <a:lnTo>
                    <a:pt x="38696" y="212372"/>
                  </a:lnTo>
                  <a:lnTo>
                    <a:pt x="81728" y="212372"/>
                  </a:lnTo>
                  <a:lnTo>
                    <a:pt x="81728" y="188084"/>
                  </a:lnTo>
                  <a:close/>
                  <a:moveTo>
                    <a:pt x="255140" y="167818"/>
                  </a:moveTo>
                  <a:lnTo>
                    <a:pt x="255140" y="189222"/>
                  </a:lnTo>
                  <a:lnTo>
                    <a:pt x="307826" y="189222"/>
                  </a:lnTo>
                  <a:lnTo>
                    <a:pt x="307826" y="167818"/>
                  </a:lnTo>
                  <a:close/>
                  <a:moveTo>
                    <a:pt x="119739" y="147628"/>
                  </a:moveTo>
                  <a:lnTo>
                    <a:pt x="119739" y="171916"/>
                  </a:lnTo>
                  <a:lnTo>
                    <a:pt x="162769" y="171916"/>
                  </a:lnTo>
                  <a:lnTo>
                    <a:pt x="162769" y="147628"/>
                  </a:lnTo>
                  <a:close/>
                  <a:moveTo>
                    <a:pt x="38696" y="147628"/>
                  </a:moveTo>
                  <a:lnTo>
                    <a:pt x="38696" y="171916"/>
                  </a:lnTo>
                  <a:lnTo>
                    <a:pt x="81728" y="171916"/>
                  </a:lnTo>
                  <a:lnTo>
                    <a:pt x="81728" y="147628"/>
                  </a:lnTo>
                  <a:close/>
                  <a:moveTo>
                    <a:pt x="255140" y="127363"/>
                  </a:moveTo>
                  <a:lnTo>
                    <a:pt x="255140" y="148691"/>
                  </a:lnTo>
                  <a:lnTo>
                    <a:pt x="307826" y="148691"/>
                  </a:lnTo>
                  <a:lnTo>
                    <a:pt x="307826" y="127363"/>
                  </a:lnTo>
                  <a:close/>
                  <a:moveTo>
                    <a:pt x="119739" y="107173"/>
                  </a:moveTo>
                  <a:lnTo>
                    <a:pt x="119739" y="131461"/>
                  </a:lnTo>
                  <a:lnTo>
                    <a:pt x="162769" y="131461"/>
                  </a:lnTo>
                  <a:lnTo>
                    <a:pt x="162769" y="107173"/>
                  </a:lnTo>
                  <a:close/>
                  <a:moveTo>
                    <a:pt x="38696" y="107173"/>
                  </a:moveTo>
                  <a:lnTo>
                    <a:pt x="38696" y="131461"/>
                  </a:lnTo>
                  <a:lnTo>
                    <a:pt x="81728" y="131461"/>
                  </a:lnTo>
                  <a:lnTo>
                    <a:pt x="81728" y="107173"/>
                  </a:lnTo>
                  <a:close/>
                  <a:moveTo>
                    <a:pt x="255140" y="86907"/>
                  </a:moveTo>
                  <a:lnTo>
                    <a:pt x="255140" y="108235"/>
                  </a:lnTo>
                  <a:lnTo>
                    <a:pt x="307826" y="108235"/>
                  </a:lnTo>
                  <a:lnTo>
                    <a:pt x="307826" y="86907"/>
                  </a:lnTo>
                  <a:close/>
                  <a:moveTo>
                    <a:pt x="106828" y="53297"/>
                  </a:moveTo>
                  <a:lnTo>
                    <a:pt x="200098" y="53297"/>
                  </a:lnTo>
                  <a:lnTo>
                    <a:pt x="200098" y="63612"/>
                  </a:lnTo>
                  <a:lnTo>
                    <a:pt x="106828" y="63612"/>
                  </a:lnTo>
                  <a:close/>
                  <a:moveTo>
                    <a:pt x="106828" y="27586"/>
                  </a:moveTo>
                  <a:lnTo>
                    <a:pt x="200098" y="27586"/>
                  </a:lnTo>
                  <a:lnTo>
                    <a:pt x="200098" y="37823"/>
                  </a:lnTo>
                  <a:lnTo>
                    <a:pt x="106828" y="37823"/>
                  </a:lnTo>
                  <a:close/>
                  <a:moveTo>
                    <a:pt x="91990" y="13966"/>
                  </a:moveTo>
                  <a:lnTo>
                    <a:pt x="91990" y="86224"/>
                  </a:lnTo>
                  <a:lnTo>
                    <a:pt x="187706" y="86224"/>
                  </a:lnTo>
                  <a:lnTo>
                    <a:pt x="187706" y="188843"/>
                  </a:lnTo>
                  <a:lnTo>
                    <a:pt x="187706" y="294421"/>
                  </a:lnTo>
                  <a:lnTo>
                    <a:pt x="203063" y="294421"/>
                  </a:lnTo>
                  <a:lnTo>
                    <a:pt x="203063" y="188843"/>
                  </a:lnTo>
                  <a:lnTo>
                    <a:pt x="203063" y="85996"/>
                  </a:lnTo>
                  <a:lnTo>
                    <a:pt x="214847" y="79469"/>
                  </a:lnTo>
                  <a:lnTo>
                    <a:pt x="214847" y="13966"/>
                  </a:lnTo>
                  <a:close/>
                  <a:moveTo>
                    <a:pt x="78002" y="0"/>
                  </a:moveTo>
                  <a:lnTo>
                    <a:pt x="228911" y="0"/>
                  </a:lnTo>
                  <a:lnTo>
                    <a:pt x="228911" y="71651"/>
                  </a:lnTo>
                  <a:lnTo>
                    <a:pt x="239479" y="65807"/>
                  </a:lnTo>
                  <a:lnTo>
                    <a:pt x="323486" y="65807"/>
                  </a:lnTo>
                  <a:lnTo>
                    <a:pt x="323486" y="294421"/>
                  </a:lnTo>
                  <a:lnTo>
                    <a:pt x="337247" y="294421"/>
                  </a:lnTo>
                  <a:lnTo>
                    <a:pt x="337247" y="324782"/>
                  </a:lnTo>
                  <a:lnTo>
                    <a:pt x="0" y="324782"/>
                  </a:lnTo>
                  <a:lnTo>
                    <a:pt x="0" y="294421"/>
                  </a:lnTo>
                  <a:lnTo>
                    <a:pt x="13761" y="294421"/>
                  </a:lnTo>
                  <a:lnTo>
                    <a:pt x="13761" y="86224"/>
                  </a:lnTo>
                  <a:lnTo>
                    <a:pt x="78002" y="86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>
                <a:ea typeface="微软雅黑" panose="020B0503020204020204" charset="-122"/>
              </a:endParaRPr>
            </a:p>
          </p:txBody>
        </p:sp>
        <p:sp>
          <p:nvSpPr>
            <p:cNvPr id="22" name="ïşļiḓé"/>
            <p:cNvSpPr/>
            <p:nvPr/>
          </p:nvSpPr>
          <p:spPr>
            <a:xfrm>
              <a:off x="8144620" y="1990086"/>
              <a:ext cx="337247" cy="324782"/>
            </a:xfrm>
            <a:custGeom>
              <a:avLst/>
              <a:gdLst/>
              <a:ahLst/>
              <a:cxnLst/>
              <a:rect l="l" t="t" r="r" b="b"/>
              <a:pathLst>
                <a:path w="337247" h="324782">
                  <a:moveTo>
                    <a:pt x="119739" y="228539"/>
                  </a:moveTo>
                  <a:lnTo>
                    <a:pt x="119739" y="252828"/>
                  </a:lnTo>
                  <a:lnTo>
                    <a:pt x="162769" y="252828"/>
                  </a:lnTo>
                  <a:lnTo>
                    <a:pt x="162769" y="228539"/>
                  </a:lnTo>
                  <a:close/>
                  <a:moveTo>
                    <a:pt x="38696" y="228539"/>
                  </a:moveTo>
                  <a:lnTo>
                    <a:pt x="38696" y="252828"/>
                  </a:lnTo>
                  <a:lnTo>
                    <a:pt x="81728" y="252828"/>
                  </a:lnTo>
                  <a:lnTo>
                    <a:pt x="81728" y="228539"/>
                  </a:lnTo>
                  <a:close/>
                  <a:moveTo>
                    <a:pt x="255140" y="208349"/>
                  </a:moveTo>
                  <a:lnTo>
                    <a:pt x="255140" y="229678"/>
                  </a:lnTo>
                  <a:lnTo>
                    <a:pt x="307826" y="229678"/>
                  </a:lnTo>
                  <a:lnTo>
                    <a:pt x="307826" y="208349"/>
                  </a:lnTo>
                  <a:close/>
                  <a:moveTo>
                    <a:pt x="119739" y="188084"/>
                  </a:moveTo>
                  <a:lnTo>
                    <a:pt x="119739" y="212372"/>
                  </a:lnTo>
                  <a:lnTo>
                    <a:pt x="162769" y="212372"/>
                  </a:lnTo>
                  <a:lnTo>
                    <a:pt x="162769" y="188084"/>
                  </a:lnTo>
                  <a:close/>
                  <a:moveTo>
                    <a:pt x="38696" y="188084"/>
                  </a:moveTo>
                  <a:lnTo>
                    <a:pt x="38696" y="212372"/>
                  </a:lnTo>
                  <a:lnTo>
                    <a:pt x="81728" y="212372"/>
                  </a:lnTo>
                  <a:lnTo>
                    <a:pt x="81728" y="188084"/>
                  </a:lnTo>
                  <a:close/>
                  <a:moveTo>
                    <a:pt x="255140" y="167818"/>
                  </a:moveTo>
                  <a:lnTo>
                    <a:pt x="255140" y="189222"/>
                  </a:lnTo>
                  <a:lnTo>
                    <a:pt x="307826" y="189222"/>
                  </a:lnTo>
                  <a:lnTo>
                    <a:pt x="307826" y="167818"/>
                  </a:lnTo>
                  <a:close/>
                  <a:moveTo>
                    <a:pt x="119739" y="147628"/>
                  </a:moveTo>
                  <a:lnTo>
                    <a:pt x="119739" y="171916"/>
                  </a:lnTo>
                  <a:lnTo>
                    <a:pt x="162769" y="171916"/>
                  </a:lnTo>
                  <a:lnTo>
                    <a:pt x="162769" y="147628"/>
                  </a:lnTo>
                  <a:close/>
                  <a:moveTo>
                    <a:pt x="38696" y="147628"/>
                  </a:moveTo>
                  <a:lnTo>
                    <a:pt x="38696" y="171916"/>
                  </a:lnTo>
                  <a:lnTo>
                    <a:pt x="81728" y="171916"/>
                  </a:lnTo>
                  <a:lnTo>
                    <a:pt x="81728" y="147628"/>
                  </a:lnTo>
                  <a:close/>
                  <a:moveTo>
                    <a:pt x="255140" y="127363"/>
                  </a:moveTo>
                  <a:lnTo>
                    <a:pt x="255140" y="148691"/>
                  </a:lnTo>
                  <a:lnTo>
                    <a:pt x="307826" y="148691"/>
                  </a:lnTo>
                  <a:lnTo>
                    <a:pt x="307826" y="127363"/>
                  </a:lnTo>
                  <a:close/>
                  <a:moveTo>
                    <a:pt x="119739" y="107173"/>
                  </a:moveTo>
                  <a:lnTo>
                    <a:pt x="119739" y="131461"/>
                  </a:lnTo>
                  <a:lnTo>
                    <a:pt x="162769" y="131461"/>
                  </a:lnTo>
                  <a:lnTo>
                    <a:pt x="162769" y="107173"/>
                  </a:lnTo>
                  <a:close/>
                  <a:moveTo>
                    <a:pt x="38696" y="107173"/>
                  </a:moveTo>
                  <a:lnTo>
                    <a:pt x="38696" y="131461"/>
                  </a:lnTo>
                  <a:lnTo>
                    <a:pt x="81728" y="131461"/>
                  </a:lnTo>
                  <a:lnTo>
                    <a:pt x="81728" y="107173"/>
                  </a:lnTo>
                  <a:close/>
                  <a:moveTo>
                    <a:pt x="255140" y="86907"/>
                  </a:moveTo>
                  <a:lnTo>
                    <a:pt x="255140" y="108235"/>
                  </a:lnTo>
                  <a:lnTo>
                    <a:pt x="307826" y="108235"/>
                  </a:lnTo>
                  <a:lnTo>
                    <a:pt x="307826" y="86907"/>
                  </a:lnTo>
                  <a:close/>
                  <a:moveTo>
                    <a:pt x="106828" y="53297"/>
                  </a:moveTo>
                  <a:lnTo>
                    <a:pt x="200098" y="53297"/>
                  </a:lnTo>
                  <a:lnTo>
                    <a:pt x="200098" y="63612"/>
                  </a:lnTo>
                  <a:lnTo>
                    <a:pt x="106828" y="63612"/>
                  </a:lnTo>
                  <a:close/>
                  <a:moveTo>
                    <a:pt x="106828" y="27586"/>
                  </a:moveTo>
                  <a:lnTo>
                    <a:pt x="200098" y="27586"/>
                  </a:lnTo>
                  <a:lnTo>
                    <a:pt x="200098" y="37823"/>
                  </a:lnTo>
                  <a:lnTo>
                    <a:pt x="106828" y="37823"/>
                  </a:lnTo>
                  <a:close/>
                  <a:moveTo>
                    <a:pt x="91990" y="13966"/>
                  </a:moveTo>
                  <a:lnTo>
                    <a:pt x="91990" y="86224"/>
                  </a:lnTo>
                  <a:lnTo>
                    <a:pt x="187706" y="86224"/>
                  </a:lnTo>
                  <a:lnTo>
                    <a:pt x="187706" y="188843"/>
                  </a:lnTo>
                  <a:lnTo>
                    <a:pt x="187706" y="294421"/>
                  </a:lnTo>
                  <a:lnTo>
                    <a:pt x="203063" y="294421"/>
                  </a:lnTo>
                  <a:lnTo>
                    <a:pt x="203063" y="188843"/>
                  </a:lnTo>
                  <a:lnTo>
                    <a:pt x="203063" y="85996"/>
                  </a:lnTo>
                  <a:lnTo>
                    <a:pt x="214847" y="79469"/>
                  </a:lnTo>
                  <a:lnTo>
                    <a:pt x="214847" y="13966"/>
                  </a:lnTo>
                  <a:close/>
                  <a:moveTo>
                    <a:pt x="78002" y="0"/>
                  </a:moveTo>
                  <a:lnTo>
                    <a:pt x="228911" y="0"/>
                  </a:lnTo>
                  <a:lnTo>
                    <a:pt x="228911" y="71651"/>
                  </a:lnTo>
                  <a:lnTo>
                    <a:pt x="239479" y="65807"/>
                  </a:lnTo>
                  <a:lnTo>
                    <a:pt x="323486" y="65807"/>
                  </a:lnTo>
                  <a:lnTo>
                    <a:pt x="323486" y="294421"/>
                  </a:lnTo>
                  <a:lnTo>
                    <a:pt x="337247" y="294421"/>
                  </a:lnTo>
                  <a:lnTo>
                    <a:pt x="337247" y="324782"/>
                  </a:lnTo>
                  <a:lnTo>
                    <a:pt x="0" y="324782"/>
                  </a:lnTo>
                  <a:lnTo>
                    <a:pt x="0" y="294421"/>
                  </a:lnTo>
                  <a:lnTo>
                    <a:pt x="13761" y="294421"/>
                  </a:lnTo>
                  <a:lnTo>
                    <a:pt x="13761" y="86224"/>
                  </a:lnTo>
                  <a:lnTo>
                    <a:pt x="78002" y="86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89714" y="302303"/>
            <a:ext cx="682153" cy="7245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07" y="1246910"/>
            <a:ext cx="5921253" cy="504487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847" y="1495985"/>
            <a:ext cx="3523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作为团队项目，高效的团队合作，可以让项目开发事半功倍，</a:t>
            </a:r>
            <a:endParaRPr lang="en-US" altLang="zh-CN" dirty="0"/>
          </a:p>
          <a:p>
            <a:r>
              <a:rPr lang="zh-CN" altLang="en-US" dirty="0"/>
              <a:t>通过线上交流</a:t>
            </a:r>
            <a:r>
              <a:rPr lang="en-US" altLang="zh-CN" dirty="0"/>
              <a:t>+</a:t>
            </a:r>
            <a:r>
              <a:rPr lang="zh-CN" altLang="en-US" dirty="0"/>
              <a:t>线下会议</a:t>
            </a:r>
            <a:r>
              <a:rPr lang="en-US" altLang="zh-CN" dirty="0"/>
              <a:t>+git</a:t>
            </a:r>
            <a:r>
              <a:rPr lang="zh-CN" altLang="en-US" dirty="0"/>
              <a:t>项目管理，定期进行代码整合，最后进行分支合并，解决冲突。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30" y="1246909"/>
            <a:ext cx="5921253" cy="50448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10" y="1247140"/>
            <a:ext cx="6940550" cy="5205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88" y="-64135"/>
            <a:ext cx="5342679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00" y="-64135"/>
            <a:ext cx="6131269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1247246"/>
            <a:ext cx="12236985" cy="5629169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14630" y="373380"/>
            <a:ext cx="99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2.5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/>
          <p:nvPr/>
        </p:nvSpPr>
        <p:spPr>
          <a:xfrm>
            <a:off x="902422" y="205554"/>
            <a:ext cx="494973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r>
              <a:rPr lang="zh-CN" sz="2800" b="1" dirty="0">
                <a:ea typeface="微软雅黑" panose="020B0503020204020204" charset="-122"/>
              </a:rPr>
              <a:t>亮点功能</a:t>
            </a:r>
            <a:r>
              <a:rPr lang="en-US" altLang="zh-CN" sz="2800" b="1" dirty="0"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ea typeface="微软雅黑" panose="020B0503020204020204" charset="-122"/>
              </a:rPr>
              <a:t>高效的搜索引擎</a:t>
            </a:r>
            <a:endParaRPr lang="zh-CN" sz="2800" b="1" dirty="0"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9" y="100461"/>
            <a:ext cx="682153" cy="7245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4" y="1340086"/>
            <a:ext cx="11230671" cy="5312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0165" y="824998"/>
            <a:ext cx="67125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dirty="0"/>
              <a:t>使用</a:t>
            </a:r>
            <a:r>
              <a:rPr lang="en-US" dirty="0" err="1"/>
              <a:t>ElasticSearch</a:t>
            </a:r>
            <a:r>
              <a:rPr lang="zh-CN" dirty="0"/>
              <a:t>实现搜索引擎，可实现分词查询，且效率更高</a:t>
            </a:r>
            <a:endParaRPr lang="en-US" dirty="0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59715" y="185420"/>
            <a:ext cx="44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3</a:t>
            </a:r>
            <a:endParaRPr lang="en-US" altLang="zh-CN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commondata" val="eyJoZGlkIjoiMjM2NGFmYzFlOGYyOGY3M2M4ODQ1MjZiMmNkYTZjNT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61225"/>
      </a:accent1>
      <a:accent2>
        <a:srgbClr val="FE283E"/>
      </a:accent2>
      <a:accent3>
        <a:srgbClr val="FF3C64"/>
      </a:accent3>
      <a:accent4>
        <a:srgbClr val="095CE5"/>
      </a:accent4>
      <a:accent5>
        <a:srgbClr val="F39304"/>
      </a:accent5>
      <a:accent6>
        <a:srgbClr val="91B5C9"/>
      </a:accent6>
      <a:hlink>
        <a:srgbClr val="4472C4"/>
      </a:hlink>
      <a:folHlink>
        <a:srgbClr val="BFBFBF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2066</Words>
  <Application>WPS 演示</Application>
  <PresentationFormat>宽屏</PresentationFormat>
  <Paragraphs>199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Calibri Light</vt:lpstr>
      <vt:lpstr>Tahoma</vt:lpstr>
      <vt:lpstr>黑体</vt:lpstr>
      <vt:lpstr>Arial</vt:lpstr>
      <vt:lpstr>微软雅黑</vt:lpstr>
      <vt:lpstr>Impact</vt:lpstr>
      <vt:lpstr>Times New Roman</vt:lpstr>
      <vt:lpstr>思源宋体 CN</vt:lpstr>
      <vt:lpstr>思源黑体 CN Bold</vt:lpstr>
      <vt:lpstr>思源黑体 CN Normal</vt:lpstr>
      <vt:lpstr>Arial Unicode MS</vt:lpstr>
      <vt:lpstr>Office 主题​​</vt:lpstr>
      <vt:lpstr>学业帮扶知识分享综合社区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学业帮扶知识分享综合社区</dc:title>
  <dc:creator>404name</dc:creator>
  <cp:lastModifiedBy>逍遥￠挲者</cp:lastModifiedBy>
  <cp:revision>20</cp:revision>
  <dcterms:created xsi:type="dcterms:W3CDTF">2021-12-29T06:08:00Z</dcterms:created>
  <dcterms:modified xsi:type="dcterms:W3CDTF">2023-12-26T13:56:41Z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98F0B7511750458CB2CD42E739CA7108_13</vt:lpwstr>
  </property>
</Properties>
</file>